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48" r:id="rId1"/>
  </p:sldMasterIdLst>
  <p:notesMasterIdLst>
    <p:notesMasterId r:id="rId28"/>
  </p:notesMasterIdLst>
  <p:handoutMasterIdLst>
    <p:handoutMasterId r:id="rId29"/>
  </p:handoutMasterIdLst>
  <p:sldIdLst>
    <p:sldId id="779" r:id="rId2"/>
    <p:sldId id="799" r:id="rId3"/>
    <p:sldId id="800" r:id="rId4"/>
    <p:sldId id="817" r:id="rId5"/>
    <p:sldId id="894" r:id="rId6"/>
    <p:sldId id="895" r:id="rId7"/>
    <p:sldId id="901" r:id="rId8"/>
    <p:sldId id="902" r:id="rId9"/>
    <p:sldId id="903" r:id="rId10"/>
    <p:sldId id="789" r:id="rId11"/>
    <p:sldId id="788" r:id="rId12"/>
    <p:sldId id="785" r:id="rId13"/>
    <p:sldId id="784" r:id="rId14"/>
    <p:sldId id="790" r:id="rId15"/>
    <p:sldId id="791" r:id="rId16"/>
    <p:sldId id="820" r:id="rId17"/>
    <p:sldId id="890" r:id="rId18"/>
    <p:sldId id="798" r:id="rId19"/>
    <p:sldId id="891" r:id="rId20"/>
    <p:sldId id="793" r:id="rId21"/>
    <p:sldId id="795" r:id="rId22"/>
    <p:sldId id="898" r:id="rId23"/>
    <p:sldId id="896" r:id="rId24"/>
    <p:sldId id="899" r:id="rId25"/>
    <p:sldId id="897" r:id="rId26"/>
    <p:sldId id="900" r:id="rId27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FF3399"/>
    <a:srgbClr val="FFCCFF"/>
    <a:srgbClr val="00FFFF"/>
    <a:srgbClr val="FF99FF"/>
    <a:srgbClr val="FF9933"/>
    <a:srgbClr val="07E922"/>
    <a:srgbClr val="FF6699"/>
    <a:srgbClr val="47FFD1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1950" autoAdjust="0"/>
  </p:normalViewPr>
  <p:slideViewPr>
    <p:cSldViewPr>
      <p:cViewPr>
        <p:scale>
          <a:sx n="100" d="100"/>
          <a:sy n="100" d="100"/>
        </p:scale>
        <p:origin x="-2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58" y="-84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fld id="{2273F611-A597-43EF-8CB0-D6894BB0610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08551900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fld id="{8FADD859-A1E7-448D-9FEA-087BE23CC48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2135519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99878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13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14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15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16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78070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17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4282020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18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19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00233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20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21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2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99878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3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99878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4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99878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5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74679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6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71921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10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11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57926-9D42-413E-AC1C-6BA39FF32D1B}" type="slidenum">
              <a:rPr lang="en-US" altLang="ja-JP" smtClean="0">
                <a:solidFill>
                  <a:prstClr val="black"/>
                </a:solidFill>
              </a:rPr>
              <a:pPr/>
              <a:t>12</a:t>
            </a:fld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学校保健部</a:t>
            </a:r>
            <a:endParaRPr lang="en-US" altLang="ja-JP"/>
          </a:p>
        </p:txBody>
      </p:sp>
      <p:sp>
        <p:nvSpPr>
          <p:cNvPr id="7" name="ヘッダー プレースホルダ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愛知県眼科医会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2275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AFC6-0B6C-456E-BD54-028BE41EAD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8C1F-7497-47A3-9B04-A7FA564049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D80E-E4ED-4DB2-8167-83E8AC55392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1B9E1-6347-4653-B46A-D91C181CBA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710D5-72F9-479B-B282-A9C471A043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8AC-CB3B-4ADA-B0FC-2F8B431BC42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22C8-EEB5-4BB5-9D4B-A016DDBDA7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5E86-F79E-4648-B85C-8C397F882F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62030-EBCA-4CE0-A836-503EC8CEB9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D517-C7B8-4DFF-8BFC-418377071B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E729-C651-40C5-8158-3C66200BDBE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A77EA0-9725-4D8D-A636-6ED0C73450FC}" type="slidenum"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9" r:id="rId1"/>
    <p:sldLayoutId id="2147488350" r:id="rId2"/>
    <p:sldLayoutId id="2147488351" r:id="rId3"/>
    <p:sldLayoutId id="2147488352" r:id="rId4"/>
    <p:sldLayoutId id="2147488353" r:id="rId5"/>
    <p:sldLayoutId id="2147488354" r:id="rId6"/>
    <p:sldLayoutId id="2147488355" r:id="rId7"/>
    <p:sldLayoutId id="2147488356" r:id="rId8"/>
    <p:sldLayoutId id="2147488357" r:id="rId9"/>
    <p:sldLayoutId id="2147488358" r:id="rId10"/>
    <p:sldLayoutId id="21474883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691680" y="1052736"/>
            <a:ext cx="5434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色覚</a:t>
            </a: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検診</a:t>
            </a: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のす</a:t>
            </a: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すめ</a:t>
            </a:r>
            <a:endParaRPr lang="en-US" altLang="ja-JP" sz="5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5445224"/>
            <a:ext cx="507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２０１５年　愛知県眼科医会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20272" y="6237312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19672" y="2708920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9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     色覚異常の説明とシミュレーション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16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法改正と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色覚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検診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必要な理由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17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19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代償能力の発達と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型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型の違い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21 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 愛知県眼科医会フローチャート案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22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25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 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CMT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に関すること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26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  検査申込書の例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816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68313" y="203200"/>
            <a:ext cx="8229600" cy="1641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学校保健法施行規則の一部改正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/>
            </a:r>
            <a:b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平成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14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年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3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月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29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日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/>
            </a:r>
            <a:b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kumimoji="1" lang="ja-JP" altLang="ja-JP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文部科学省スポーツ・青少年局長</a:t>
            </a: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420688" y="1752600"/>
            <a:ext cx="84947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50850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50850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0850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08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latin typeface="+mj-ea"/>
                <a:ea typeface="+mj-ea"/>
                <a:cs typeface="+mn-cs"/>
              </a:rPr>
              <a:t>＜健康診断＞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200" dirty="0" smtClean="0">
                <a:latin typeface="+mj-ea"/>
                <a:ea typeface="+mj-ea"/>
                <a:cs typeface="+mn-cs"/>
              </a:rPr>
              <a:t>・ </a:t>
            </a:r>
            <a:r>
              <a:rPr lang="ja-JP" altLang="ja-JP" sz="22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色覚の検査を必須の項目から削除した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こと。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200" dirty="0" smtClean="0">
                <a:latin typeface="+mj-ea"/>
                <a:ea typeface="+mj-ea"/>
                <a:cs typeface="+mn-cs"/>
              </a:rPr>
              <a:t>・ 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平成</a:t>
            </a:r>
            <a:r>
              <a:rPr lang="en-US" altLang="ja-JP" sz="2200" dirty="0" smtClean="0">
                <a:latin typeface="+mj-ea"/>
                <a:ea typeface="+mj-ea"/>
                <a:cs typeface="+mn-cs"/>
              </a:rPr>
              <a:t>15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年度の健康診断から適用</a:t>
            </a:r>
            <a:endParaRPr lang="en-US" altLang="ja-JP" sz="22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dirty="0" smtClean="0">
                <a:latin typeface="+mj-ea"/>
                <a:ea typeface="+mj-ea"/>
                <a:cs typeface="+mn-cs"/>
              </a:rPr>
              <a:t>　</a:t>
            </a:r>
            <a:endParaRPr lang="en-US" altLang="ja-JP" sz="8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latin typeface="+mj-ea"/>
                <a:ea typeface="+mj-ea"/>
                <a:cs typeface="+mn-cs"/>
              </a:rPr>
              <a:t>＜留意事項＞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200" b="1" dirty="0" smtClean="0">
                <a:latin typeface="+mj-ea"/>
                <a:ea typeface="+mj-ea"/>
                <a:cs typeface="+mn-cs"/>
              </a:rPr>
              <a:t>・ </a:t>
            </a:r>
            <a:r>
              <a:rPr lang="ja-JP" altLang="ja-JP" sz="2200" b="1" u="sng" dirty="0" smtClean="0">
                <a:latin typeface="+mj-ea"/>
                <a:ea typeface="+mj-ea"/>
                <a:cs typeface="+mn-cs"/>
              </a:rPr>
              <a:t>今後も，適切な対応ができる体制を整えること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。</a:t>
            </a:r>
            <a:endParaRPr lang="en-US" altLang="ja-JP" sz="2200" b="1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200" b="1" dirty="0" smtClean="0">
                <a:latin typeface="+mj-ea"/>
                <a:ea typeface="+mj-ea"/>
                <a:cs typeface="+mn-cs"/>
              </a:rPr>
              <a:t>・ </a:t>
            </a:r>
            <a:r>
              <a:rPr lang="ja-JP" altLang="ja-JP" sz="22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色覚異常検査表は，色覚異常の有無を検査し得るものでなければ</a:t>
            </a:r>
            <a:endParaRPr lang="en-US" altLang="ja-JP" sz="2200" b="1" u="sng" dirty="0" smtClean="0">
              <a:ln w="3175">
                <a:noFill/>
              </a:ln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200" b="1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	</a:t>
            </a:r>
            <a:r>
              <a:rPr lang="ja-JP" altLang="ja-JP" sz="22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ならないこと</a:t>
            </a:r>
            <a:r>
              <a:rPr lang="ja-JP" altLang="en-US" sz="2200" b="1" dirty="0" smtClean="0">
                <a:latin typeface="+mj-ea"/>
                <a:ea typeface="+mj-ea"/>
                <a:cs typeface="+mn-cs"/>
              </a:rPr>
              <a:t>。</a:t>
            </a:r>
            <a:endParaRPr lang="ja-JP" altLang="ja-JP" sz="2200" b="1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200" dirty="0" smtClean="0">
                <a:latin typeface="+mj-ea"/>
                <a:ea typeface="+mj-ea"/>
                <a:cs typeface="+mn-cs"/>
              </a:rPr>
              <a:t>	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少なくとも５年程度で更新することが望ましいこと。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200" b="1" dirty="0" smtClean="0">
                <a:latin typeface="+mj-ea"/>
                <a:ea typeface="+mj-ea"/>
                <a:cs typeface="+mn-cs"/>
              </a:rPr>
              <a:t>・ </a:t>
            </a:r>
            <a:r>
              <a:rPr lang="ja-JP" altLang="ja-JP" sz="22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教職員は，色覚異常について正確な知識を持ち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，</a:t>
            </a:r>
            <a:endParaRPr lang="en-US" altLang="ja-JP" sz="22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200" dirty="0" smtClean="0">
                <a:latin typeface="+mj-ea"/>
                <a:ea typeface="+mj-ea"/>
                <a:cs typeface="+mn-cs"/>
              </a:rPr>
              <a:t>	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常に色覚異常を有する児童生徒がいることを意識して，</a:t>
            </a:r>
            <a:endParaRPr lang="en-US" altLang="ja-JP" sz="22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200" dirty="0" smtClean="0">
                <a:latin typeface="+mj-ea"/>
                <a:ea typeface="+mj-ea"/>
                <a:cs typeface="+mn-cs"/>
              </a:rPr>
              <a:t>	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色による識別に頼った表示方法をしないなど，</a:t>
            </a:r>
            <a:endParaRPr lang="en-US" altLang="ja-JP" sz="22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200" dirty="0" smtClean="0">
                <a:latin typeface="+mj-ea"/>
                <a:ea typeface="+mj-ea"/>
                <a:cs typeface="+mn-cs"/>
              </a:rPr>
              <a:t>	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学習指導，生徒指導，進路指導等において，</a:t>
            </a:r>
            <a:endParaRPr lang="en-US" altLang="ja-JP" sz="2200" dirty="0" smtClean="0"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200" dirty="0" smtClean="0">
                <a:latin typeface="+mj-ea"/>
                <a:ea typeface="+mj-ea"/>
                <a:cs typeface="+mn-cs"/>
              </a:rPr>
              <a:t>	</a:t>
            </a:r>
            <a:r>
              <a:rPr lang="ja-JP" altLang="ja-JP" sz="22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色覚異常について配慮を行うとともに</a:t>
            </a:r>
            <a:r>
              <a:rPr lang="ja-JP" altLang="ja-JP" sz="2200" b="1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，</a:t>
            </a:r>
            <a:endParaRPr lang="en-US" altLang="ja-JP" sz="2200" b="1" dirty="0" smtClean="0">
              <a:ln w="3175">
                <a:noFill/>
              </a:ln>
              <a:latin typeface="+mj-ea"/>
              <a:ea typeface="+mj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200" b="1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	</a:t>
            </a:r>
            <a:r>
              <a:rPr lang="ja-JP" altLang="ja-JP" sz="22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適切な指導を行う必要があること</a:t>
            </a:r>
            <a:r>
              <a:rPr lang="ja-JP" altLang="ja-JP" sz="2200" dirty="0" smtClean="0">
                <a:latin typeface="+mj-ea"/>
                <a:ea typeface="+mj-ea"/>
                <a:cs typeface="+mn-cs"/>
              </a:rPr>
              <a:t>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35900" y="836613"/>
            <a:ext cx="1079500" cy="7080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H14</a:t>
            </a:r>
            <a:endParaRPr lang="ja-JP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516216" y="2276872"/>
            <a:ext cx="2232248" cy="1224136"/>
            <a:chOff x="4211960" y="2276872"/>
            <a:chExt cx="2232248" cy="1224136"/>
          </a:xfrm>
        </p:grpSpPr>
        <p:sp>
          <p:nvSpPr>
            <p:cNvPr id="7" name="円形吹き出し 6"/>
            <p:cNvSpPr/>
            <p:nvPr/>
          </p:nvSpPr>
          <p:spPr>
            <a:xfrm>
              <a:off x="4211960" y="2276872"/>
              <a:ext cx="2232248" cy="1224136"/>
            </a:xfrm>
            <a:prstGeom prst="wedgeEllipseCallout">
              <a:avLst/>
            </a:prstGeom>
            <a:solidFill>
              <a:srgbClr val="FFCCFF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355976" y="2636912"/>
              <a:ext cx="1983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kern="0" dirty="0" smtClean="0"/>
                <a:t>石原表を指す</a:t>
              </a:r>
              <a:endParaRPr lang="ja-JP" altLang="en-US" dirty="0"/>
            </a:p>
          </p:txBody>
        </p:sp>
      </p:grp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10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67544" y="260350"/>
            <a:ext cx="8434387" cy="1641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学校保健安全法施行規則の一部改正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/>
            </a:r>
            <a:b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平成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26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年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4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月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30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日</a:t>
            </a:r>
            <a:b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kumimoji="1" lang="ja-JP" altLang="ja-JP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文部科学省スポーツ・青少年局長</a:t>
            </a:r>
            <a:endParaRPr kumimoji="1" lang="ja-JP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718369" y="2060575"/>
            <a:ext cx="8280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531813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1813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1813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+mn-ea"/>
                <a:ea typeface="+mn-ea"/>
                <a:cs typeface="+mn-cs"/>
              </a:rPr>
              <a:t>・ </a:t>
            </a:r>
            <a:r>
              <a:rPr lang="ja-JP" altLang="ja-JP" sz="2400" b="1" u="sng" dirty="0" smtClean="0">
                <a:latin typeface="+mn-ea"/>
                <a:ea typeface="+mn-ea"/>
                <a:cs typeface="+mn-cs"/>
              </a:rPr>
              <a:t>平成</a:t>
            </a:r>
            <a:r>
              <a:rPr lang="en-US" altLang="ja-JP" sz="2400" b="1" u="sng" dirty="0" smtClean="0">
                <a:latin typeface="+mn-ea"/>
                <a:ea typeface="+mn-ea"/>
                <a:cs typeface="+mn-cs"/>
              </a:rPr>
              <a:t>14</a:t>
            </a:r>
            <a:r>
              <a:rPr lang="ja-JP" altLang="ja-JP" sz="2400" b="1" u="sng" dirty="0" smtClean="0">
                <a:latin typeface="+mn-ea"/>
                <a:ea typeface="+mn-ea"/>
                <a:cs typeface="+mn-cs"/>
              </a:rPr>
              <a:t>年</a:t>
            </a:r>
            <a:r>
              <a:rPr lang="en-US" altLang="ja-JP" sz="2400" b="1" u="sng" dirty="0" smtClean="0">
                <a:latin typeface="+mn-ea"/>
                <a:ea typeface="+mn-ea"/>
                <a:cs typeface="+mn-cs"/>
              </a:rPr>
              <a:t>3</a:t>
            </a:r>
            <a:r>
              <a:rPr lang="ja-JP" altLang="ja-JP" sz="2400" b="1" u="sng" dirty="0" smtClean="0">
                <a:latin typeface="+mn-ea"/>
                <a:ea typeface="+mn-ea"/>
                <a:cs typeface="+mn-cs"/>
              </a:rPr>
              <a:t>月</a:t>
            </a:r>
            <a:r>
              <a:rPr lang="en-US" altLang="ja-JP" sz="2400" b="1" u="sng" dirty="0" smtClean="0">
                <a:latin typeface="+mn-ea"/>
                <a:ea typeface="+mn-ea"/>
                <a:cs typeface="+mn-cs"/>
              </a:rPr>
              <a:t>29</a:t>
            </a:r>
            <a:r>
              <a:rPr lang="ja-JP" altLang="ja-JP" sz="2400" b="1" u="sng" dirty="0" smtClean="0">
                <a:latin typeface="+mn-ea"/>
                <a:ea typeface="+mn-ea"/>
                <a:cs typeface="+mn-cs"/>
              </a:rPr>
              <a:t>日付けの趣旨を十分に踏まえ</a:t>
            </a:r>
            <a:endParaRPr lang="en-US" altLang="ja-JP" sz="2400" b="1" u="sng" dirty="0" smtClean="0"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800" b="1" u="sng" dirty="0">
                <a:latin typeface="+mn-ea"/>
                <a:ea typeface="+mn-ea"/>
                <a:cs typeface="+mn-cs"/>
              </a:rPr>
              <a:t>　</a:t>
            </a:r>
            <a:endParaRPr lang="en-US" altLang="ja-JP" sz="800" b="1" u="sng" dirty="0" smtClean="0"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+mn-ea"/>
                <a:ea typeface="+mn-ea"/>
                <a:cs typeface="+mn-cs"/>
              </a:rPr>
              <a:t>・ </a:t>
            </a:r>
            <a:r>
              <a:rPr lang="ja-JP" altLang="ja-JP" sz="2400" dirty="0" smtClean="0">
                <a:latin typeface="+mn-ea"/>
                <a:ea typeface="+mn-ea"/>
                <a:cs typeface="+mn-cs"/>
              </a:rPr>
              <a:t>特に</a:t>
            </a:r>
            <a:r>
              <a:rPr lang="ja-JP" altLang="en-US" sz="2400" dirty="0" smtClean="0">
                <a:latin typeface="+mn-ea"/>
                <a:ea typeface="+mn-ea"/>
                <a:cs typeface="+mn-cs"/>
              </a:rPr>
              <a:t>、</a:t>
            </a:r>
            <a:r>
              <a:rPr lang="ja-JP" altLang="ja-JP" sz="2400" b="1" u="sng" dirty="0" smtClean="0">
                <a:ln w="3175">
                  <a:noFill/>
                </a:ln>
                <a:latin typeface="+mn-ea"/>
                <a:ea typeface="+mn-ea"/>
                <a:cs typeface="+mn-cs"/>
              </a:rPr>
              <a:t>児童生徒等が自身の色覚の特性を知らないまま</a:t>
            </a:r>
            <a:endParaRPr lang="en-US" altLang="ja-JP" sz="2400" b="1" u="sng" dirty="0" smtClean="0">
              <a:ln w="3175">
                <a:noFill/>
              </a:ln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b="1" dirty="0" smtClean="0">
                <a:ln w="3175">
                  <a:noFill/>
                </a:ln>
                <a:latin typeface="+mn-ea"/>
                <a:ea typeface="+mn-ea"/>
                <a:cs typeface="+mn-cs"/>
              </a:rPr>
              <a:t>	</a:t>
            </a:r>
            <a:r>
              <a:rPr lang="ja-JP" altLang="ja-JP" sz="2400" b="1" u="sng" dirty="0" smtClean="0">
                <a:ln w="3175">
                  <a:noFill/>
                </a:ln>
                <a:latin typeface="+mn-ea"/>
                <a:ea typeface="+mn-ea"/>
                <a:cs typeface="+mn-cs"/>
              </a:rPr>
              <a:t>不利益を受けることのないよう</a:t>
            </a:r>
            <a:r>
              <a:rPr lang="ja-JP" altLang="en-US" sz="2400" dirty="0" smtClean="0">
                <a:latin typeface="+mn-ea"/>
                <a:ea typeface="+mn-ea"/>
                <a:cs typeface="+mn-cs"/>
              </a:rPr>
              <a:t>、</a:t>
            </a:r>
            <a:endParaRPr lang="en-US" altLang="ja-JP" sz="2400" dirty="0" smtClean="0"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 smtClean="0">
                <a:latin typeface="+mn-ea"/>
                <a:ea typeface="+mn-ea"/>
                <a:cs typeface="+mn-cs"/>
              </a:rPr>
              <a:t>	</a:t>
            </a:r>
            <a:r>
              <a:rPr lang="ja-JP" altLang="ja-JP" sz="2400" dirty="0" smtClean="0">
                <a:latin typeface="+mn-ea"/>
                <a:ea typeface="+mn-ea"/>
                <a:cs typeface="+mn-cs"/>
              </a:rPr>
              <a:t>保健調査に色覚に関する項目を新たに追加するなど</a:t>
            </a:r>
            <a:r>
              <a:rPr lang="ja-JP" altLang="en-US" sz="2400" dirty="0">
                <a:latin typeface="+mn-ea"/>
                <a:ea typeface="+mn-ea"/>
                <a:cs typeface="+mn-cs"/>
              </a:rPr>
              <a:t>、</a:t>
            </a:r>
            <a:endParaRPr lang="en-US" altLang="ja-JP" sz="2400" dirty="0" smtClean="0"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 smtClean="0">
                <a:latin typeface="+mn-ea"/>
                <a:ea typeface="+mn-ea"/>
                <a:cs typeface="+mn-cs"/>
              </a:rPr>
              <a:t>	</a:t>
            </a:r>
            <a:r>
              <a:rPr lang="ja-JP" altLang="ja-JP" sz="2400" b="1" u="sng" dirty="0" smtClean="0">
                <a:ln w="3175">
                  <a:noFill/>
                </a:ln>
                <a:latin typeface="+mn-ea"/>
                <a:ea typeface="+mn-ea"/>
                <a:cs typeface="+mn-cs"/>
              </a:rPr>
              <a:t>より積極的に保護者等への周知を図る必要があること</a:t>
            </a:r>
            <a:r>
              <a:rPr lang="ja-JP" altLang="ja-JP" sz="2400" dirty="0" smtClean="0">
                <a:latin typeface="+mn-ea"/>
                <a:ea typeface="+mn-ea"/>
                <a:cs typeface="+mn-cs"/>
              </a:rPr>
              <a:t>。</a:t>
            </a:r>
            <a:endParaRPr lang="en-US" altLang="ja-JP" sz="2400" dirty="0" smtClean="0"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800" dirty="0">
                <a:latin typeface="+mn-ea"/>
                <a:ea typeface="+mn-ea"/>
                <a:cs typeface="+mn-cs"/>
              </a:rPr>
              <a:t>　</a:t>
            </a:r>
            <a:endParaRPr lang="en-US" altLang="ja-JP" sz="800" dirty="0" smtClean="0"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+mn-ea"/>
                <a:ea typeface="+mn-ea"/>
                <a:cs typeface="+mn-cs"/>
              </a:rPr>
              <a:t>・ 施行期日（附則関係）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 smtClean="0">
                <a:latin typeface="+mn-ea"/>
                <a:ea typeface="+mn-ea"/>
                <a:cs typeface="+mn-cs"/>
              </a:rPr>
              <a:t>	</a:t>
            </a:r>
            <a:r>
              <a:rPr lang="ja-JP" altLang="en-US" sz="2400" dirty="0" smtClean="0">
                <a:latin typeface="+mn-ea"/>
                <a:ea typeface="+mn-ea"/>
                <a:cs typeface="+mn-cs"/>
              </a:rPr>
              <a:t>改正後の規定の施行期日を、児童生徒等の健康診断に</a:t>
            </a:r>
            <a:endParaRPr lang="en-US" altLang="ja-JP" sz="2400" dirty="0" smtClean="0">
              <a:latin typeface="+mn-ea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 smtClean="0">
                <a:latin typeface="+mn-ea"/>
                <a:ea typeface="+mn-ea"/>
                <a:cs typeface="+mn-cs"/>
              </a:rPr>
              <a:t>	</a:t>
            </a:r>
            <a:r>
              <a:rPr lang="ja-JP" altLang="en-US" sz="2400" dirty="0" smtClean="0">
                <a:latin typeface="+mn-ea"/>
                <a:ea typeface="+mn-ea"/>
                <a:cs typeface="+mn-cs"/>
              </a:rPr>
              <a:t>係る改正規定等については</a:t>
            </a:r>
            <a:r>
              <a:rPr lang="ja-JP" altLang="en-US" sz="2400" b="1" u="sng" dirty="0" smtClean="0">
                <a:ln w="3175">
                  <a:noFill/>
                </a:ln>
                <a:latin typeface="+mn-ea"/>
                <a:ea typeface="+mn-ea"/>
                <a:cs typeface="+mn-cs"/>
              </a:rPr>
              <a:t>平成２８年４月１日</a:t>
            </a:r>
            <a:r>
              <a:rPr lang="ja-JP" altLang="en-US" sz="2400" dirty="0" smtClean="0">
                <a:latin typeface="+mn-ea"/>
                <a:ea typeface="+mn-ea"/>
                <a:cs typeface="+mn-cs"/>
              </a:rPr>
              <a:t>としたこと。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0113" y="5480050"/>
            <a:ext cx="8110537" cy="120015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800" b="1" dirty="0">
                <a:latin typeface="Arial" charset="0"/>
                <a:cs typeface="+mn-cs"/>
              </a:rPr>
              <a:t>・ </a:t>
            </a:r>
            <a:r>
              <a:rPr lang="ja-JP" altLang="ja-JP" sz="1800" b="1" dirty="0">
                <a:latin typeface="Calibri" panose="020F0502020204030204" pitchFamily="34" charset="0"/>
                <a:cs typeface="+mn-cs"/>
              </a:rPr>
              <a:t>今後も，適切な対応ができる体制を整えること。</a:t>
            </a:r>
            <a:endParaRPr lang="en-US" altLang="ja-JP" sz="1800" b="1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ja-JP" altLang="en-US" sz="1800" b="1" dirty="0">
                <a:latin typeface="Arial" charset="0"/>
                <a:cs typeface="+mn-cs"/>
              </a:rPr>
              <a:t>・ </a:t>
            </a:r>
            <a:r>
              <a:rPr lang="ja-JP" altLang="ja-JP" sz="1800" b="1" dirty="0">
                <a:ln w="3175">
                  <a:noFill/>
                </a:ln>
                <a:latin typeface="Arial" charset="0"/>
                <a:cs typeface="+mn-cs"/>
              </a:rPr>
              <a:t>色覚異常検査表は，色覚異常の有無を検査し得るものでなければならないこと</a:t>
            </a:r>
            <a:r>
              <a:rPr lang="ja-JP" altLang="en-US" sz="1800" b="1" dirty="0">
                <a:latin typeface="Arial" charset="0"/>
                <a:cs typeface="+mn-cs"/>
              </a:rPr>
              <a:t>。</a:t>
            </a:r>
            <a:endParaRPr lang="ja-JP" altLang="ja-JP" sz="1800" b="1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ja-JP" altLang="en-US" sz="1800" b="1" dirty="0">
                <a:latin typeface="Arial" charset="0"/>
                <a:cs typeface="+mn-cs"/>
              </a:rPr>
              <a:t>・ </a:t>
            </a:r>
            <a:r>
              <a:rPr lang="ja-JP" altLang="ja-JP" sz="1800" b="1" dirty="0">
                <a:ln w="3175">
                  <a:noFill/>
                </a:ln>
                <a:latin typeface="Arial" charset="0"/>
                <a:cs typeface="+mn-cs"/>
              </a:rPr>
              <a:t>教職員は，色覚異常について正確な知識を持ち</a:t>
            </a:r>
            <a:r>
              <a:rPr lang="ja-JP" altLang="en-US" sz="1800" b="1" dirty="0">
                <a:ln w="3175">
                  <a:noFill/>
                </a:ln>
                <a:latin typeface="Arial" charset="0"/>
                <a:cs typeface="+mn-cs"/>
              </a:rPr>
              <a:t>・・・</a:t>
            </a:r>
            <a:endParaRPr lang="en-US" altLang="ja-JP" sz="1800" b="1" dirty="0">
              <a:ln w="3175">
                <a:noFill/>
              </a:ln>
              <a:latin typeface="Arial" charset="0"/>
              <a:cs typeface="+mn-cs"/>
            </a:endParaRPr>
          </a:p>
          <a:p>
            <a:pPr>
              <a:defRPr/>
            </a:pPr>
            <a:r>
              <a:rPr lang="ja-JP" altLang="en-US" sz="1800" b="1" dirty="0">
                <a:ln w="3175">
                  <a:noFill/>
                </a:ln>
                <a:latin typeface="Arial" charset="0"/>
                <a:cs typeface="+mn-cs"/>
              </a:rPr>
              <a:t>　 </a:t>
            </a:r>
            <a:r>
              <a:rPr lang="ja-JP" altLang="ja-JP" sz="1800" b="1" dirty="0">
                <a:ln w="3175">
                  <a:noFill/>
                </a:ln>
                <a:latin typeface="Arial" charset="0"/>
                <a:cs typeface="+mn-cs"/>
              </a:rPr>
              <a:t>色覚異常について配慮を行うとともに</a:t>
            </a:r>
            <a:r>
              <a:rPr lang="ja-JP" altLang="en-US" sz="1800" b="1" dirty="0">
                <a:ln w="3175">
                  <a:noFill/>
                </a:ln>
                <a:latin typeface="Arial" charset="0"/>
                <a:cs typeface="+mn-cs"/>
              </a:rPr>
              <a:t>、</a:t>
            </a:r>
            <a:r>
              <a:rPr lang="ja-JP" altLang="ja-JP" sz="1800" b="1" dirty="0">
                <a:ln w="3175">
                  <a:noFill/>
                </a:ln>
                <a:latin typeface="Arial" charset="0"/>
                <a:cs typeface="+mn-cs"/>
              </a:rPr>
              <a:t>適切な指導を行う必要があること</a:t>
            </a:r>
            <a:r>
              <a:rPr lang="ja-JP" altLang="ja-JP" sz="1800" b="1" dirty="0">
                <a:latin typeface="Arial" charset="0"/>
                <a:cs typeface="+mn-cs"/>
              </a:rPr>
              <a:t>。</a:t>
            </a:r>
            <a:endParaRPr lang="ja-JP" altLang="en-US" sz="1800" b="1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950" y="5556250"/>
            <a:ext cx="792163" cy="523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H14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84368" y="1052736"/>
            <a:ext cx="1079500" cy="7080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H26</a:t>
            </a:r>
            <a:endParaRPr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239000" y="4869160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11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334963" y="188913"/>
            <a:ext cx="8434387" cy="1641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事務連絡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/>
            </a:r>
            <a:b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平成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26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年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6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月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5</a:t>
            </a:r>
            <a: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日</a:t>
            </a:r>
            <a:br>
              <a:rPr kumimoji="1" lang="ja-JP" altLang="ja-JP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kumimoji="1" lang="ja-JP" altLang="ja-JP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文部科学省スポーツ・青少年局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学校健康教育課</a:t>
            </a:r>
            <a:endParaRPr kumimoji="1" lang="ja-JP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22225" y="2378075"/>
            <a:ext cx="90360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531813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1813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1813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+mj-ea"/>
                <a:ea typeface="+mj-ea"/>
                <a:cs typeface="+mn-cs"/>
              </a:rPr>
              <a:t>・ 学校における色覚検査については、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平成</a:t>
            </a:r>
            <a:r>
              <a:rPr lang="en-US" altLang="ja-JP" sz="2400" dirty="0" smtClean="0">
                <a:latin typeface="+mj-ea"/>
                <a:ea typeface="+mj-ea"/>
                <a:cs typeface="+mn-cs"/>
              </a:rPr>
              <a:t>26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年</a:t>
            </a:r>
            <a:r>
              <a:rPr lang="en-US" altLang="ja-JP" sz="2400" dirty="0" smtClean="0">
                <a:latin typeface="+mj-ea"/>
                <a:ea typeface="+mj-ea"/>
                <a:cs typeface="+mn-cs"/>
              </a:rPr>
              <a:t>4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月</a:t>
            </a:r>
            <a:r>
              <a:rPr lang="en-US" altLang="ja-JP" sz="2400" dirty="0" smtClean="0">
                <a:latin typeface="+mj-ea"/>
                <a:ea typeface="+mj-ea"/>
                <a:cs typeface="+mn-cs"/>
              </a:rPr>
              <a:t>30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日付け</a:t>
            </a:r>
            <a:r>
              <a:rPr lang="ja-JP" altLang="en-US" sz="2400" dirty="0" smtClean="0">
                <a:latin typeface="+mj-ea"/>
                <a:ea typeface="+mj-ea"/>
                <a:cs typeface="+mn-cs"/>
              </a:rPr>
              <a:t>にて、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>
                <a:latin typeface="+mj-ea"/>
                <a:ea typeface="+mj-ea"/>
                <a:cs typeface="+mn-cs"/>
              </a:rPr>
              <a:t>	</a:t>
            </a:r>
            <a:r>
              <a:rPr lang="ja-JP" altLang="en-US" sz="2400" dirty="0" smtClean="0">
                <a:latin typeface="+mj-ea"/>
                <a:ea typeface="+mj-ea"/>
                <a:cs typeface="+mn-cs"/>
              </a:rPr>
              <a:t>・・・お願いしたところです。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800" dirty="0" smtClean="0">
                <a:latin typeface="+mj-ea"/>
                <a:ea typeface="+mj-ea"/>
                <a:cs typeface="+mn-cs"/>
              </a:rPr>
              <a:t> </a:t>
            </a:r>
            <a:endParaRPr lang="ja-JP" altLang="ja-JP" sz="8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+mj-ea"/>
                <a:ea typeface="+mj-ea"/>
                <a:cs typeface="+mn-cs"/>
              </a:rPr>
              <a:t>・ 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各学校</a:t>
            </a:r>
            <a:r>
              <a:rPr lang="ja-JP" altLang="ja-JP" sz="2400" dirty="0">
                <a:latin typeface="+mj-ea"/>
                <a:ea typeface="+mj-ea"/>
                <a:cs typeface="+mn-cs"/>
              </a:rPr>
              <a:t>での取組にあたっては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、</a:t>
            </a:r>
            <a:r>
              <a:rPr lang="ja-JP" altLang="en-US" sz="2400" dirty="0" smtClean="0">
                <a:latin typeface="+mj-ea"/>
                <a:ea typeface="+mj-ea"/>
                <a:cs typeface="+mn-cs"/>
              </a:rPr>
              <a:t>・・・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 smtClean="0">
                <a:latin typeface="+mj-ea"/>
                <a:ea typeface="+mj-ea"/>
                <a:cs typeface="+mn-cs"/>
              </a:rPr>
              <a:t>	</a:t>
            </a:r>
            <a:r>
              <a:rPr lang="ja-JP" altLang="en-US" sz="2400" dirty="0" smtClean="0">
                <a:latin typeface="+mj-ea"/>
                <a:ea typeface="+mj-ea"/>
                <a:cs typeface="+mn-cs"/>
              </a:rPr>
              <a:t>引き続き</a:t>
            </a:r>
            <a:r>
              <a:rPr lang="ja-JP" altLang="ja-JP" sz="24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学校</a:t>
            </a:r>
            <a:r>
              <a:rPr lang="ja-JP" altLang="ja-JP" sz="2400" b="1" u="sng" dirty="0">
                <a:ln w="3175">
                  <a:noFill/>
                </a:ln>
                <a:latin typeface="+mj-ea"/>
                <a:ea typeface="+mj-ea"/>
                <a:cs typeface="+mn-cs"/>
              </a:rPr>
              <a:t>における色覚検査等が適切に実施</a:t>
            </a:r>
            <a:r>
              <a:rPr lang="ja-JP" altLang="ja-JP" sz="2400" dirty="0">
                <a:latin typeface="+mj-ea"/>
                <a:ea typeface="+mj-ea"/>
                <a:cs typeface="+mn-cs"/>
              </a:rPr>
              <a:t>される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よう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>
                <a:latin typeface="+mj-ea"/>
                <a:ea typeface="+mj-ea"/>
                <a:cs typeface="+mn-cs"/>
              </a:rPr>
              <a:t>	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御協力のほど</a:t>
            </a:r>
            <a:r>
              <a:rPr lang="ja-JP" altLang="ja-JP" sz="2400" dirty="0">
                <a:latin typeface="+mj-ea"/>
                <a:ea typeface="+mj-ea"/>
                <a:cs typeface="+mn-cs"/>
              </a:rPr>
              <a:t>よろしくお願いします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。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800" dirty="0" smtClean="0">
                <a:latin typeface="+mj-ea"/>
                <a:ea typeface="+mj-ea"/>
                <a:cs typeface="+mn-cs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+mj-ea"/>
                <a:ea typeface="+mj-ea"/>
                <a:cs typeface="+mn-cs"/>
              </a:rPr>
              <a:t>・ 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都道府県</a:t>
            </a:r>
            <a:r>
              <a:rPr lang="ja-JP" altLang="ja-JP" sz="2400" dirty="0">
                <a:latin typeface="+mj-ea"/>
                <a:ea typeface="+mj-ea"/>
                <a:cs typeface="+mn-cs"/>
              </a:rPr>
              <a:t>教育委員会におかれては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、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400" dirty="0">
                <a:latin typeface="+mj-ea"/>
                <a:ea typeface="+mj-ea"/>
                <a:cs typeface="+mn-cs"/>
              </a:rPr>
              <a:t>	</a:t>
            </a:r>
            <a:r>
              <a:rPr lang="ja-JP" altLang="ja-JP" sz="24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所管の</a:t>
            </a:r>
            <a:r>
              <a:rPr lang="ja-JP" altLang="en-US" sz="2400" b="1" u="sng" dirty="0">
                <a:ln w="3175">
                  <a:noFill/>
                </a:ln>
                <a:latin typeface="+mj-ea"/>
                <a:ea typeface="+mj-ea"/>
                <a:cs typeface="+mn-cs"/>
              </a:rPr>
              <a:t>学校</a:t>
            </a:r>
            <a:r>
              <a:rPr lang="ja-JP" altLang="ja-JP" sz="24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等</a:t>
            </a:r>
            <a:r>
              <a:rPr lang="ja-JP" altLang="ja-JP" sz="2400" b="1" u="sng" dirty="0">
                <a:ln w="3175">
                  <a:noFill/>
                </a:ln>
                <a:latin typeface="+mj-ea"/>
                <a:ea typeface="+mj-ea"/>
                <a:cs typeface="+mn-cs"/>
              </a:rPr>
              <a:t>及び域内</a:t>
            </a:r>
            <a:r>
              <a:rPr lang="ja-JP" altLang="ja-JP" sz="24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の市区</a:t>
            </a:r>
            <a:r>
              <a:rPr lang="ja-JP" altLang="ja-JP" sz="2400" b="1" u="sng" dirty="0">
                <a:ln w="3175">
                  <a:noFill/>
                </a:ln>
                <a:latin typeface="+mj-ea"/>
                <a:ea typeface="+mj-ea"/>
                <a:cs typeface="+mn-cs"/>
              </a:rPr>
              <a:t>町村教育委員会等に対して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、</a:t>
            </a:r>
            <a:endParaRPr lang="en-US" altLang="ja-JP" sz="2400" dirty="0" smtClean="0">
              <a:latin typeface="+mj-ea"/>
              <a:ea typeface="+mj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+mj-ea"/>
                <a:ea typeface="+mj-ea"/>
                <a:cs typeface="+mn-cs"/>
              </a:rPr>
              <a:t>　 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都道府県</a:t>
            </a:r>
            <a:r>
              <a:rPr lang="ja-JP" altLang="ja-JP" sz="2400" dirty="0">
                <a:latin typeface="+mj-ea"/>
                <a:ea typeface="+mj-ea"/>
                <a:cs typeface="+mn-cs"/>
              </a:rPr>
              <a:t>私立学校主管課及び指定都市教育委員会におかれては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、</a:t>
            </a:r>
            <a:r>
              <a:rPr lang="en-US" altLang="ja-JP" sz="2400" dirty="0" smtClean="0">
                <a:latin typeface="+mj-ea"/>
                <a:ea typeface="+mj-ea"/>
                <a:cs typeface="+mn-cs"/>
              </a:rPr>
              <a:t>	</a:t>
            </a:r>
            <a:r>
              <a:rPr lang="ja-JP" altLang="ja-JP" sz="2400" b="1" u="sng" dirty="0" smtClean="0">
                <a:ln w="3175">
                  <a:noFill/>
                </a:ln>
                <a:latin typeface="+mj-ea"/>
                <a:ea typeface="+mj-ea"/>
                <a:cs typeface="+mn-cs"/>
              </a:rPr>
              <a:t>所管の</a:t>
            </a:r>
            <a:r>
              <a:rPr lang="ja-JP" altLang="ja-JP" sz="2400" b="1" u="sng" dirty="0">
                <a:ln w="3175">
                  <a:noFill/>
                </a:ln>
                <a:latin typeface="+mj-ea"/>
                <a:ea typeface="+mj-ea"/>
                <a:cs typeface="+mn-cs"/>
              </a:rPr>
              <a:t>学校等に対して</a:t>
            </a:r>
            <a:r>
              <a:rPr lang="ja-JP" altLang="ja-JP" sz="2400" dirty="0" smtClean="0">
                <a:latin typeface="+mj-ea"/>
                <a:ea typeface="+mj-ea"/>
                <a:cs typeface="+mn-cs"/>
              </a:rPr>
              <a:t>、周知</a:t>
            </a:r>
            <a:r>
              <a:rPr lang="ja-JP" altLang="ja-JP" sz="2400" dirty="0">
                <a:latin typeface="+mj-ea"/>
                <a:ea typeface="+mj-ea"/>
                <a:cs typeface="+mn-cs"/>
              </a:rPr>
              <a:t>くださるようお願いします。</a:t>
            </a:r>
            <a:endParaRPr lang="ja-JP" altLang="en-US" sz="2400" dirty="0" smtClean="0">
              <a:latin typeface="+mj-ea"/>
              <a:ea typeface="+mj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35900" y="260350"/>
            <a:ext cx="1079500" cy="7080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H26</a:t>
            </a:r>
            <a:endParaRPr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644008" y="2852936"/>
            <a:ext cx="1728192" cy="720080"/>
            <a:chOff x="4211960" y="2276872"/>
            <a:chExt cx="2232248" cy="1224136"/>
          </a:xfrm>
        </p:grpSpPr>
        <p:sp>
          <p:nvSpPr>
            <p:cNvPr id="13" name="円形吹き出し 12"/>
            <p:cNvSpPr/>
            <p:nvPr/>
          </p:nvSpPr>
          <p:spPr>
            <a:xfrm>
              <a:off x="4211960" y="2276872"/>
              <a:ext cx="2232248" cy="1224136"/>
            </a:xfrm>
            <a:prstGeom prst="wedgeEllipseCallout">
              <a:avLst/>
            </a:prstGeom>
            <a:solidFill>
              <a:srgbClr val="FFCCFF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355976" y="2636912"/>
              <a:ext cx="1983997" cy="62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800" b="1" kern="0" dirty="0" smtClean="0"/>
                <a:t>石原表を指す</a:t>
              </a:r>
              <a:endParaRPr lang="ja-JP" altLang="en-US" sz="1800" dirty="0"/>
            </a:p>
          </p:txBody>
        </p:sp>
      </p:grp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12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7016" y="0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色覚検査が必要な理由 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1124744"/>
            <a:ext cx="9108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自分の色覚を知る数少ない機会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であった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学校定期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健康診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での色覚検査は、以前は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小学４年の全児童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が対象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であった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平成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年度から保護者の同意のもと、希望児童に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だけ実施すればよいことにな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った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・ところが、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全国的には希望調査すらしない学校が多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くなり、色覚検査を受けたことがない若者が増えて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しまった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0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色覚異常は程度にもよ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る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が、飛行機や船舶の運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行、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自衛官、警察官、消防士などの職種に就けな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err="1" smtClean="0">
                <a:latin typeface="HGP創英角ｺﾞｼｯｸUB" pitchFamily="50" charset="-128"/>
                <a:ea typeface="HGP創英角ｺﾞｼｯｸUB" pitchFamily="50" charset="-128"/>
              </a:rPr>
              <a:t>い</a:t>
            </a:r>
            <a:r>
              <a:rPr lang="ja-JP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ことがあ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る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13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・平成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22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23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年の</a:t>
            </a:r>
            <a:r>
              <a:rPr lang="ja-JP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日本眼科医会の調査では、自分が色覚異常であることを知らないまま、これらの職種を目指していた若者が数多くいたことが報告された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実際、就職試験で門前払いを受け、親を逆恨みしたり、自暴自棄に陥ったりした若者もいた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・日本眼科医会は、</a:t>
            </a:r>
            <a:r>
              <a:rPr lang="ja-JP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「円滑な学校生活のためにも、また進路指導の一環としても、学校は色覚検査の希望調査を行い、児童生徒に自分の色覚を知る機会を与え、眼科専門医による健康相談を受けられる体制」を強く望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む</a:t>
            </a:r>
            <a:endParaRPr lang="ja-JP" altLang="ja-JP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14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33265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defRPr/>
            </a:pPr>
            <a:r>
              <a:rPr lang="ja-JP" altLang="en-US" sz="2800" kern="0" dirty="0" smtClean="0">
                <a:latin typeface="HGP創英角ｺﾞｼｯｸUB" pitchFamily="50" charset="-128"/>
                <a:ea typeface="HGP創英角ｺﾞｼｯｸUB" pitchFamily="50" charset="-128"/>
              </a:rPr>
              <a:t>●児童生徒本人が、色覚異常を自覚していない場合がある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ja-JP" altLang="en-US" sz="28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　＊色覚誤認によるトラブルに出会ったり・・・、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ja-JP" altLang="en-US" sz="28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　＊将来、進学や職業選択の際に困惑したり・・・、</a:t>
            </a:r>
          </a:p>
          <a:p>
            <a:pPr marL="342900" indent="-342900">
              <a:lnSpc>
                <a:spcPct val="90000"/>
              </a:lnSpc>
              <a:buFontTx/>
              <a:buNone/>
              <a:defRPr/>
            </a:pPr>
            <a:endParaRPr lang="ja-JP" altLang="en-US" sz="28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ja-JP" altLang="en-US" sz="2800" kern="0" dirty="0" smtClean="0">
                <a:latin typeface="HGP創英角ｺﾞｼｯｸUB" pitchFamily="50" charset="-128"/>
                <a:ea typeface="HGP創英角ｺﾞｼｯｸUB" pitchFamily="50" charset="-128"/>
              </a:rPr>
              <a:t>●自分の色覚を正しく知っていれば、トラブルを回避できる</a:t>
            </a:r>
          </a:p>
          <a:p>
            <a:pPr>
              <a:lnSpc>
                <a:spcPct val="90000"/>
              </a:lnSpc>
              <a:defRPr/>
            </a:pPr>
            <a:r>
              <a:rPr lang="ja-JP" altLang="en-US" sz="28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　＊自分は、どういう状況で、どういう配色を混同</a:t>
            </a:r>
            <a:r>
              <a:rPr lang="en-US" altLang="ja-JP" sz="2800" kern="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kern="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しやすいか・・・</a:t>
            </a:r>
            <a:endParaRPr lang="en-US" altLang="ja-JP" sz="28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日本人の女性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％は色覚異常の保因者である</a:t>
            </a:r>
          </a:p>
          <a:p>
            <a:pPr>
              <a:lnSpc>
                <a:spcPct val="90000"/>
              </a:lnSpc>
              <a:defRPr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　＊色覚検査がともに正常な夫婦でも、その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組に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　　１組は、我が子に色覚異常の可能性がある</a:t>
            </a:r>
          </a:p>
          <a:p>
            <a:pPr>
              <a:lnSpc>
                <a:spcPct val="90000"/>
              </a:lnSpc>
              <a:defRPr/>
            </a:pPr>
            <a:endParaRPr lang="ja-JP" altLang="en-US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●親も、我が子の色覚異常に気づいていない</a:t>
            </a:r>
          </a:p>
          <a:p>
            <a:pPr>
              <a:lnSpc>
                <a:spcPct val="90000"/>
              </a:lnSpc>
              <a:defRPr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　＊色覚検査を受けるまで、半分以上の親は我が子の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色覚異常に気づいていない</a:t>
            </a:r>
            <a:endParaRPr lang="ja-JP" altLang="en-US" sz="28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n-ea"/>
                <a:ea typeface="+mn-ea"/>
              </a:rPr>
              <a:pPr>
                <a:defRPr/>
              </a:pPr>
              <a:t>15</a:t>
            </a:fld>
            <a:endParaRPr lang="en-US" altLang="ja-JP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27584" y="188640"/>
            <a:ext cx="79563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altLang="ja-JP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ja-JP" altLang="en-US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県眼科医会のからの情報</a:t>
            </a:r>
            <a:endParaRPr lang="en-US" altLang="ja-JP" sz="36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43608" y="5445224"/>
            <a:ext cx="71096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子どもたちの未来のため</a:t>
            </a:r>
            <a:r>
              <a:rPr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色覚検査を受けさせてください！</a:t>
            </a:r>
            <a:endParaRPr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83671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県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では、平成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14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年の小学生が、成長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して</a:t>
            </a:r>
            <a:endParaRPr lang="en-US" altLang="ja-JP" sz="32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　県立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水産高校に進学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希望で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入試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受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けた。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しかし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、入学試験で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名が不合格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。先天性色覚異常を知らなかった。この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影響で、今回の、平成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26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の文科省から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の通知に対し、眼科医会としては、小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と中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を推奨していたが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県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教育委員会からの強い希望で、小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200" kern="0" dirty="0" err="1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小４、中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200" kern="0" dirty="0" err="1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高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の合計</a:t>
            </a:r>
            <a:r>
              <a:rPr lang="en-US" altLang="ja-JP" sz="3200" kern="0" dirty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3200" kern="0" dirty="0">
                <a:latin typeface="HGP創英角ｺﾞｼｯｸUB" pitchFamily="50" charset="-128"/>
                <a:ea typeface="HGP創英角ｺﾞｼｯｸUB" pitchFamily="50" charset="-128"/>
              </a:rPr>
              <a:t>回の学校での色覚検査と、その後の事後措置を行う予定であるそう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だ</a:t>
            </a:r>
            <a:r>
              <a:rPr lang="en-US" altLang="ja-JP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3200" kern="0" dirty="0" smtClean="0">
                <a:latin typeface="HGP創英角ｺﾞｼｯｸUB" pitchFamily="50" charset="-128"/>
                <a:ea typeface="HGP創英角ｺﾞｼｯｸUB" pitchFamily="50" charset="-128"/>
              </a:rPr>
              <a:t>もちろん養護教諭の先生が石原表を使う）。</a:t>
            </a:r>
            <a:endParaRPr lang="ja-JP" altLang="en-US" sz="32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n-ea"/>
                <a:ea typeface="+mn-ea"/>
              </a:rPr>
              <a:pPr>
                <a:defRPr/>
              </a:pPr>
              <a:t>16</a:t>
            </a:fld>
            <a:endParaRPr lang="en-US" altLang="ja-JP" sz="280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645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 bwMode="auto">
          <a:xfrm>
            <a:off x="457200" y="115888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色覚異常者の色判断能力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（代償能力）の発達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384175" y="1196975"/>
            <a:ext cx="801528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 dirty="0" smtClean="0">
                <a:latin typeface="Arial" charset="0"/>
                <a:cs typeface="+mn-cs"/>
              </a:rPr>
              <a:t>　</a:t>
            </a:r>
            <a:endParaRPr lang="en-US" altLang="ja-JP" sz="800" dirty="0" smtClean="0">
              <a:latin typeface="Arial" charset="0"/>
              <a:cs typeface="+mn-cs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latin typeface="Arial" charset="0"/>
                <a:cs typeface="+mn-cs"/>
              </a:rPr>
              <a:t>代償能力</a:t>
            </a:r>
            <a:endParaRPr lang="en-US" altLang="ja-JP" dirty="0" smtClean="0">
              <a:latin typeface="Arial" charset="0"/>
              <a:cs typeface="+mn-cs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latin typeface="Arial" charset="0"/>
                <a:cs typeface="+mn-cs"/>
              </a:rPr>
              <a:t>　　色以外の手掛かりや、自分の経験した情報等を活用し、</a:t>
            </a:r>
            <a:endParaRPr lang="en-US" altLang="ja-JP" dirty="0" smtClean="0">
              <a:latin typeface="Arial" charset="0"/>
              <a:cs typeface="+mn-cs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latin typeface="Arial" charset="0"/>
                <a:cs typeface="+mn-cs"/>
              </a:rPr>
              <a:t>　　色の判断をする能力。</a:t>
            </a:r>
            <a:endParaRPr lang="en-US" altLang="ja-JP" dirty="0" smtClean="0">
              <a:latin typeface="Arial" charset="0"/>
              <a:cs typeface="+mn-cs"/>
            </a:endParaRPr>
          </a:p>
          <a:p>
            <a:pPr>
              <a:lnSpc>
                <a:spcPts val="3000"/>
              </a:lnSpc>
            </a:pPr>
            <a:endParaRPr lang="en-US" altLang="ja-JP" dirty="0" smtClean="0">
              <a:latin typeface="Arial" charset="0"/>
              <a:cs typeface="+mn-cs"/>
            </a:endParaRPr>
          </a:p>
          <a:p>
            <a:pPr>
              <a:lnSpc>
                <a:spcPts val="3500"/>
              </a:lnSpc>
            </a:pPr>
            <a:r>
              <a:rPr lang="ja-JP" altLang="en-US" dirty="0" smtClean="0">
                <a:latin typeface="Arial" charset="0"/>
                <a:cs typeface="+mn-cs"/>
              </a:rPr>
              <a:t>色の判断をする手掛かり</a:t>
            </a:r>
            <a:endParaRPr lang="en-US" altLang="ja-JP" dirty="0" smtClean="0">
              <a:latin typeface="Arial" charset="0"/>
              <a:cs typeface="+mn-cs"/>
            </a:endParaRPr>
          </a:p>
          <a:p>
            <a:pPr>
              <a:lnSpc>
                <a:spcPts val="3500"/>
              </a:lnSpc>
            </a:pPr>
            <a:r>
              <a:rPr lang="ja-JP" altLang="en-US" dirty="0" smtClean="0">
                <a:latin typeface="Arial" charset="0"/>
                <a:cs typeface="+mn-cs"/>
              </a:rPr>
              <a:t>・ 形、光沢、質感</a:t>
            </a:r>
            <a:endParaRPr lang="en-US" altLang="ja-JP" sz="800" dirty="0" smtClean="0">
              <a:latin typeface="Arial" charset="0"/>
              <a:cs typeface="+mn-cs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latin typeface="Arial" charset="0"/>
                <a:cs typeface="+mn-cs"/>
              </a:rPr>
              <a:t>・ 明るさ、鮮やかさ</a:t>
            </a:r>
            <a:endParaRPr lang="en-US" altLang="ja-JP" sz="800" dirty="0" smtClean="0">
              <a:latin typeface="Arial" charset="0"/>
              <a:cs typeface="+mn-cs"/>
            </a:endParaRPr>
          </a:p>
          <a:p>
            <a:pPr>
              <a:lnSpc>
                <a:spcPts val="3000"/>
              </a:lnSpc>
            </a:pPr>
            <a:r>
              <a:rPr lang="ja-JP" altLang="en-US" dirty="0" smtClean="0">
                <a:latin typeface="Arial" charset="0"/>
                <a:cs typeface="+mn-cs"/>
              </a:rPr>
              <a:t>・ 経験、記憶、状況判断</a:t>
            </a:r>
            <a:endParaRPr lang="en-US" altLang="ja-JP" dirty="0" smtClean="0">
              <a:latin typeface="Arial" charset="0"/>
              <a:cs typeface="+mn-cs"/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4760913" y="2170113"/>
            <a:ext cx="14271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+mn-cs"/>
              </a:rPr>
              <a:t>１型色覚</a:t>
            </a:r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7019925" y="2162176"/>
            <a:ext cx="15208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+mn-cs"/>
              </a:rPr>
              <a:t>２型色覚</a:t>
            </a:r>
          </a:p>
        </p:txBody>
      </p:sp>
      <p:pic>
        <p:nvPicPr>
          <p:cNvPr id="9" name="図 14"/>
          <p:cNvPicPr>
            <a:picLocks noChangeAspect="1"/>
          </p:cNvPicPr>
          <p:nvPr/>
        </p:nvPicPr>
        <p:blipFill>
          <a:blip r:embed="rId3" cstate="print"/>
          <a:srcRect b="3508"/>
          <a:stretch>
            <a:fillRect/>
          </a:stretch>
        </p:blipFill>
        <p:spPr bwMode="auto">
          <a:xfrm>
            <a:off x="4464050" y="2671763"/>
            <a:ext cx="20208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654301"/>
            <a:ext cx="198913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752475" y="5949950"/>
            <a:ext cx="7788275" cy="5842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</a:t>
            </a:r>
            <a:r>
              <a:rPr kumimoji="0" lang="ja-JP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色覚異常であることを知ることは大切である</a:t>
            </a: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625" y="4868863"/>
            <a:ext cx="8435975" cy="8620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+mn-cs"/>
              </a:rPr>
              <a:t>自分の感じている色と、他の人が感じている色とが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+mn-cs"/>
              </a:rPr>
              <a:t>違っていることを認識して初めて、代償能力が発達する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n-ea"/>
                <a:ea typeface="+mn-ea"/>
              </a:rPr>
              <a:pPr>
                <a:defRPr/>
              </a:pPr>
              <a:t>17</a:t>
            </a:fld>
            <a:endParaRPr lang="en-US" altLang="ja-JP" sz="280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722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1463675" y="115888"/>
            <a:ext cx="64008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自身が色覚異常であることを</a:t>
            </a:r>
            <a:r>
              <a:rPr kumimoji="1" lang="en-US" altLang="ja-JP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　　　知ることは重要か？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088" y="5065713"/>
            <a:ext cx="754538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solidFill>
                  <a:schemeClr val="bg1"/>
                </a:solidFill>
                <a:latin typeface="ＭＳ Ｐゴシック"/>
                <a:ea typeface="ＭＳ Ｐゴシック"/>
                <a:cs typeface="+mn-cs"/>
              </a:rPr>
              <a:t>学校で色覚検査を勧める</a:t>
            </a:r>
            <a:endParaRPr lang="en-US" altLang="ja-JP" sz="4000" b="1" dirty="0">
              <a:solidFill>
                <a:schemeClr val="bg1"/>
              </a:solidFill>
              <a:latin typeface="ＭＳ Ｐゴシック"/>
              <a:ea typeface="ＭＳ Ｐゴシック"/>
              <a:cs typeface="+mn-cs"/>
            </a:endParaRPr>
          </a:p>
          <a:p>
            <a:pPr algn="ctr">
              <a:defRPr/>
            </a:pPr>
            <a:r>
              <a:rPr lang="ja-JP" altLang="en-US" sz="4000" b="1" dirty="0">
                <a:solidFill>
                  <a:schemeClr val="bg1"/>
                </a:solidFill>
                <a:latin typeface="ＭＳ Ｐゴシック"/>
                <a:ea typeface="ＭＳ Ｐゴシック"/>
                <a:cs typeface="+mn-cs"/>
              </a:rPr>
              <a:t>必要があるか？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724128" y="764704"/>
            <a:ext cx="158088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である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139952" y="2492896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600" b="1" dirty="0" smtClean="0">
                <a:solidFill>
                  <a:srgbClr val="FFFFFF"/>
                </a:solidFill>
                <a:latin typeface="Calibri"/>
                <a:ea typeface="ＭＳ Ｐゴシック" panose="020B0600070205080204" pitchFamily="50" charset="-128"/>
                <a:cs typeface="+mj-cs"/>
              </a:rPr>
              <a:t>？</a:t>
            </a:r>
            <a:endParaRPr lang="ja-JP" altLang="en-US" sz="9600" dirty="0"/>
          </a:p>
        </p:txBody>
      </p:sp>
      <p:sp>
        <p:nvSpPr>
          <p:cNvPr id="6" name="正方形/長方形 3"/>
          <p:cNvSpPr>
            <a:spLocks noChangeArrowheads="1"/>
          </p:cNvSpPr>
          <p:nvPr/>
        </p:nvSpPr>
        <p:spPr bwMode="auto">
          <a:xfrm>
            <a:off x="1249793" y="1669882"/>
            <a:ext cx="7200900" cy="28003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色覚異常者が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色の判断能力を発達させる為には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自分の感じている色と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他の人が感じている色とが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違っていることを認識する必要がある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683568" y="4941887"/>
            <a:ext cx="8208963" cy="157003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他の人との違いを知ることは</a:t>
            </a:r>
            <a:endParaRPr kumimoji="1" lang="en-US" altLang="ja-JP" sz="3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色以外の手掛かりを利用した</a:t>
            </a:r>
            <a:endParaRPr kumimoji="1" lang="en-US" altLang="ja-JP" sz="3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代</a:t>
            </a:r>
            <a:r>
              <a:rPr kumimoji="1" lang="ja-JP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償能力を発達させる最初の契機となる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>
          <a:xfrm>
            <a:off x="7092280" y="6400800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18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457200" y="274638"/>
            <a:ext cx="8229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日常生活における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２型色覚と１型色覚のちがい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952500" y="2997200"/>
            <a:ext cx="70437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・ 自身が色覚異常であることを知っていれば、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　 日常生活には自然に対応できてくる。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623888" y="2133600"/>
            <a:ext cx="2723976" cy="64633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２型色覚</a:t>
            </a: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623888" y="4149725"/>
            <a:ext cx="2363936" cy="64633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１型色覚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5038" y="4941888"/>
            <a:ext cx="7237412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・ 自身が色覚異常であることを知っていること。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・ 危険信号として使用されることが多い「赤」が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　 見にくいことを常に意識していることが大切。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19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954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ro\Desktop\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2713038" cy="1987550"/>
          </a:xfrm>
          <a:prstGeom prst="rect">
            <a:avLst/>
          </a:prstGeom>
          <a:noFill/>
        </p:spPr>
      </p:pic>
      <p:pic>
        <p:nvPicPr>
          <p:cNvPr id="7171" name="Picture 3" descr="C:\Users\Taro\Desktop\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7794"/>
            <a:ext cx="2713038" cy="1987550"/>
          </a:xfrm>
          <a:prstGeom prst="rect">
            <a:avLst/>
          </a:prstGeom>
          <a:noFill/>
        </p:spPr>
      </p:pic>
      <p:pic>
        <p:nvPicPr>
          <p:cNvPr id="7172" name="Picture 4" descr="C:\Users\Taro\Desktop\2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509120"/>
            <a:ext cx="2762250" cy="2024063"/>
          </a:xfrm>
          <a:prstGeom prst="rect">
            <a:avLst/>
          </a:prstGeom>
          <a:noFill/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先天色覚異常のおさらい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620688"/>
            <a:ext cx="70118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・多くの人とは、色が少し違って見える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・有病率は、男子の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5%</a:t>
            </a:r>
            <a:r>
              <a:rPr lang="ja-JP" altLang="en-US" sz="3200" dirty="0" err="1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女子の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0.2%</a:t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・色覚以外は概ね正常で、治療法はない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・日本人女性の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10%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は、保因者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461125"/>
            <a:ext cx="269979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１型色覚異常強度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47864" y="6461125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２型色覚異常強度</a:t>
            </a: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5790742" y="4389084"/>
            <a:ext cx="327687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シミュレーションソフトに</a:t>
            </a:r>
            <a:endParaRPr lang="en-US" altLang="ja-JP" sz="2000" dirty="0" smtClean="0">
              <a:latin typeface="+mj-ea"/>
              <a:ea typeface="+mj-ea"/>
            </a:endParaRPr>
          </a:p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よる強度</a:t>
            </a:r>
            <a:r>
              <a:rPr lang="ja-JP" altLang="en-US" sz="2000" dirty="0">
                <a:latin typeface="+mj-ea"/>
                <a:ea typeface="+mj-ea"/>
              </a:rPr>
              <a:t>色覚異常の</a:t>
            </a:r>
            <a:r>
              <a:rPr lang="ja-JP" altLang="en-US" sz="2000" dirty="0" smtClean="0">
                <a:latin typeface="+mj-ea"/>
                <a:ea typeface="+mj-ea"/>
              </a:rPr>
              <a:t>見え方</a:t>
            </a:r>
            <a:endParaRPr lang="en-US" altLang="ja-JP" sz="2000" dirty="0" smtClean="0">
              <a:latin typeface="+mj-ea"/>
              <a:ea typeface="+mj-ea"/>
            </a:endParaRPr>
          </a:p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1600" dirty="0" smtClean="0">
                <a:latin typeface="+mj-ea"/>
                <a:ea typeface="+mj-ea"/>
              </a:rPr>
              <a:t>（あくまでも強度異常の見え方を模擬</a:t>
            </a:r>
            <a:r>
              <a:rPr lang="ja-JP" altLang="en-US" sz="1600" dirty="0">
                <a:latin typeface="+mj-ea"/>
                <a:ea typeface="+mj-ea"/>
              </a:rPr>
              <a:t>表示</a:t>
            </a:r>
            <a:r>
              <a:rPr lang="ja-JP" altLang="en-US" sz="1600" dirty="0" smtClean="0">
                <a:latin typeface="+mj-ea"/>
                <a:ea typeface="+mj-ea"/>
              </a:rPr>
              <a:t>しているものであり、軽度の異常の場合には違いが判らない程度の場合もあります）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79912" y="3068960"/>
            <a:ext cx="316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おしろい花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>
          <a:xfrm>
            <a:off x="7239000" y="5733256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2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816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939925" y="1149350"/>
            <a:ext cx="4335463" cy="923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22300" eaLnBrk="0" hangingPunct="0">
              <a:spcBef>
                <a:spcPct val="20000"/>
              </a:spcBef>
              <a:buFont typeface="Arial" charset="0"/>
              <a:buChar char="•"/>
              <a:tabLst>
                <a:tab pos="722313" algn="l"/>
                <a:tab pos="895350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charset="0"/>
              <a:buChar char="–"/>
              <a:tabLst>
                <a:tab pos="722313" algn="l"/>
                <a:tab pos="895350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charset="0"/>
              <a:buChar char="•"/>
              <a:tabLst>
                <a:tab pos="722313" algn="l"/>
                <a:tab pos="895350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charset="0"/>
              <a:buChar char="–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	</a:t>
            </a:r>
            <a:r>
              <a:rPr lang="ja-JP" altLang="en-US" sz="1800" dirty="0" smtClean="0"/>
              <a:t>ｽｸﾘｰﾆﾝｸﾞ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/>
              <a:t>使用表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石原色覚検査表</a:t>
            </a:r>
            <a:r>
              <a:rPr lang="en-US" altLang="ja-JP" sz="1800" dirty="0" smtClean="0"/>
              <a:t>Ⅱ</a:t>
            </a:r>
            <a:r>
              <a:rPr lang="ja-JP" altLang="en-US" sz="1800" dirty="0" smtClean="0"/>
              <a:t>ｺﾝｻｲｽ版</a:t>
            </a:r>
            <a:r>
              <a:rPr lang="en-US" altLang="ja-JP" sz="1800" dirty="0" smtClean="0"/>
              <a:t>14</a:t>
            </a:r>
            <a:r>
              <a:rPr lang="ja-JP" altLang="en-US" sz="1800" dirty="0" smtClean="0"/>
              <a:t>表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>
                <a:latin typeface="ＭＳ ゴシック" pitchFamily="49" charset="-128"/>
                <a:ea typeface="ＭＳ ゴシック" pitchFamily="49" charset="-128"/>
              </a:rPr>
              <a:t>場　所</a:t>
            </a:r>
            <a:r>
              <a:rPr lang="en-US" altLang="ja-JP" sz="1800" dirty="0" smtClean="0"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学校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不能の場合直接眼科？） </a:t>
            </a:r>
            <a:endParaRPr lang="en-US" altLang="ja-JP" sz="1800" dirty="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503238" y="319088"/>
            <a:ext cx="8229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愛知県眼科医会色覚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検査フローチャート案</a:t>
            </a:r>
          </a:p>
        </p:txBody>
      </p:sp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1946275" y="2679700"/>
            <a:ext cx="4335463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722313" eaLnBrk="0" hangingPunct="0">
              <a:spcBef>
                <a:spcPct val="20000"/>
              </a:spcBef>
              <a:buFont typeface="Arial" charset="0"/>
              <a:buChar char="•"/>
              <a:tabLst>
                <a:tab pos="722313" algn="l"/>
                <a:tab pos="895350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722313" eaLnBrk="0" hangingPunct="0">
              <a:spcBef>
                <a:spcPct val="20000"/>
              </a:spcBef>
              <a:buFont typeface="Arial" charset="0"/>
              <a:buChar char="–"/>
              <a:tabLst>
                <a:tab pos="722313" algn="l"/>
                <a:tab pos="895350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722313" eaLnBrk="0" hangingPunct="0">
              <a:spcBef>
                <a:spcPct val="20000"/>
              </a:spcBef>
              <a:buFont typeface="Arial" charset="0"/>
              <a:buChar char="•"/>
              <a:tabLst>
                <a:tab pos="722313" algn="l"/>
                <a:tab pos="895350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722313" eaLnBrk="0" hangingPunct="0">
              <a:spcBef>
                <a:spcPct val="20000"/>
              </a:spcBef>
              <a:buFont typeface="Arial" charset="0"/>
              <a:buChar char="–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722313" eaLnBrk="0" hangingPunct="0">
              <a:spcBef>
                <a:spcPct val="20000"/>
              </a:spcBef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	</a:t>
            </a:r>
            <a:r>
              <a:rPr lang="ja-JP" altLang="en-US" sz="1800" dirty="0" smtClean="0"/>
              <a:t>再検査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1800" dirty="0" smtClean="0"/>
              <a:t>使用表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石原色覚検査表</a:t>
            </a:r>
            <a:r>
              <a:rPr lang="en-US" altLang="ja-JP" sz="1800" dirty="0" smtClean="0"/>
              <a:t>Ⅱ</a:t>
            </a:r>
            <a:r>
              <a:rPr lang="ja-JP" altLang="en-US" sz="1800" dirty="0" smtClean="0"/>
              <a:t>　あるいは、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		</a:t>
            </a:r>
            <a:r>
              <a:rPr lang="ja-JP" altLang="en-US" sz="1800" dirty="0" smtClean="0"/>
              <a:t>標準色覚検査表（</a:t>
            </a:r>
            <a:r>
              <a:rPr lang="en-US" altLang="ja-JP" sz="1800" dirty="0" smtClean="0"/>
              <a:t>SPP</a:t>
            </a:r>
            <a:r>
              <a:rPr lang="ja-JP" altLang="en-US" sz="1800" dirty="0" smtClean="0"/>
              <a:t>）検出表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>
                <a:latin typeface="ＭＳ ゴシック" pitchFamily="49" charset="-128"/>
                <a:ea typeface="ＭＳ ゴシック" pitchFamily="49" charset="-128"/>
              </a:rPr>
              <a:t>場　所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眼科医療機関</a:t>
            </a:r>
            <a:endParaRPr lang="en-US" altLang="ja-JP" sz="1800" dirty="0" smtClean="0"/>
          </a:p>
        </p:txBody>
      </p:sp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1946275" y="4541838"/>
            <a:ext cx="3786188" cy="923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722313" eaLnBrk="0" hangingPunct="0">
              <a:spcBef>
                <a:spcPct val="20000"/>
              </a:spcBef>
              <a:buFont typeface="Arial" charset="0"/>
              <a:buChar char="•"/>
              <a:tabLst>
                <a:tab pos="539750" algn="l"/>
                <a:tab pos="808038" algn="l"/>
                <a:tab pos="9810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722313" eaLnBrk="0" hangingPunct="0">
              <a:spcBef>
                <a:spcPct val="20000"/>
              </a:spcBef>
              <a:buFont typeface="Arial" charset="0"/>
              <a:buChar char="–"/>
              <a:tabLst>
                <a:tab pos="539750" algn="l"/>
                <a:tab pos="808038" algn="l"/>
                <a:tab pos="9810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722313" eaLnBrk="0" hangingPunct="0">
              <a:spcBef>
                <a:spcPct val="20000"/>
              </a:spcBef>
              <a:buFont typeface="Arial" charset="0"/>
              <a:buChar char="•"/>
              <a:tabLst>
                <a:tab pos="539750" algn="l"/>
                <a:tab pos="808038" algn="l"/>
                <a:tab pos="9810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722313" eaLnBrk="0" hangingPunct="0">
              <a:spcBef>
                <a:spcPct val="20000"/>
              </a:spcBef>
              <a:buFont typeface="Arial" charset="0"/>
              <a:buChar char="–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722313" eaLnBrk="0" hangingPunct="0">
              <a:spcBef>
                <a:spcPct val="20000"/>
              </a:spcBef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	</a:t>
            </a:r>
            <a:r>
              <a:rPr lang="ja-JP" altLang="en-US" sz="1800" dirty="0" smtClean="0"/>
              <a:t>型分類（</a:t>
            </a:r>
            <a:r>
              <a:rPr lang="en-US" altLang="ja-JP" sz="1800" dirty="0" smtClean="0"/>
              <a:t>1</a:t>
            </a:r>
            <a:r>
              <a:rPr lang="ja-JP" altLang="en-US" sz="1800" dirty="0" smtClean="0"/>
              <a:t>型と</a:t>
            </a:r>
            <a:r>
              <a:rPr lang="en-US" altLang="ja-JP" sz="1800" dirty="0" smtClean="0"/>
              <a:t>2</a:t>
            </a:r>
            <a:r>
              <a:rPr lang="ja-JP" altLang="en-US" sz="1800" dirty="0" smtClean="0"/>
              <a:t>型を分ける</a:t>
            </a:r>
            <a:r>
              <a:rPr lang="en-US" altLang="ja-JP" sz="1800" dirty="0" smtClean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/>
              <a:t>使用表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	SPP</a:t>
            </a:r>
            <a:r>
              <a:rPr lang="ja-JP" altLang="en-US" sz="1800" dirty="0" smtClean="0"/>
              <a:t>分類表</a:t>
            </a:r>
            <a:r>
              <a:rPr lang="en-US" altLang="ja-JP" sz="1800" dirty="0" smtClean="0"/>
              <a:t>(No.15,17,18,19)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>
                <a:latin typeface="ＭＳ ゴシック" pitchFamily="49" charset="-128"/>
                <a:ea typeface="ＭＳ ゴシック" pitchFamily="49" charset="-128"/>
              </a:rPr>
              <a:t>場　所</a:t>
            </a:r>
            <a:r>
              <a:rPr lang="en-US" altLang="ja-JP" sz="1800" dirty="0" smtClean="0"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眼科医療機関</a:t>
            </a:r>
            <a:endParaRPr lang="en-US" altLang="ja-JP" sz="1800" dirty="0" smtClean="0"/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946275" y="6061075"/>
            <a:ext cx="3130550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722313" eaLnBrk="0" hangingPunct="0">
              <a:spcBef>
                <a:spcPct val="20000"/>
              </a:spcBef>
              <a:buFont typeface="Arial" charset="0"/>
              <a:buChar char="•"/>
              <a:tabLst>
                <a:tab pos="539750" algn="l"/>
                <a:tab pos="808038" algn="l"/>
                <a:tab pos="9810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722313" eaLnBrk="0" hangingPunct="0">
              <a:spcBef>
                <a:spcPct val="20000"/>
              </a:spcBef>
              <a:buFont typeface="Arial" charset="0"/>
              <a:buChar char="–"/>
              <a:tabLst>
                <a:tab pos="539750" algn="l"/>
                <a:tab pos="808038" algn="l"/>
                <a:tab pos="9810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722313" eaLnBrk="0" hangingPunct="0">
              <a:spcBef>
                <a:spcPct val="20000"/>
              </a:spcBef>
              <a:buFont typeface="Arial" charset="0"/>
              <a:buChar char="•"/>
              <a:tabLst>
                <a:tab pos="539750" algn="l"/>
                <a:tab pos="808038" algn="l"/>
                <a:tab pos="9810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722313" eaLnBrk="0" hangingPunct="0">
              <a:spcBef>
                <a:spcPct val="20000"/>
              </a:spcBef>
              <a:buFont typeface="Arial" charset="0"/>
              <a:buChar char="–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722313" eaLnBrk="0" hangingPunct="0">
              <a:spcBef>
                <a:spcPct val="20000"/>
              </a:spcBef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7223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9750" algn="l"/>
                <a:tab pos="808038" algn="l"/>
                <a:tab pos="9810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	</a:t>
            </a:r>
            <a:r>
              <a:rPr lang="ja-JP" altLang="en-US" sz="1800" dirty="0" smtClean="0"/>
              <a:t>ｱﾉﾏﾛｽｺｰﾌﾟ検査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>
                <a:latin typeface="ＭＳ ゴシック" pitchFamily="49" charset="-128"/>
                <a:ea typeface="ＭＳ ゴシック" pitchFamily="49" charset="-128"/>
              </a:rPr>
              <a:t>場　所</a:t>
            </a:r>
            <a:r>
              <a:rPr lang="en-US" altLang="ja-JP" sz="1800" dirty="0" smtClean="0"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	</a:t>
            </a:r>
            <a:r>
              <a:rPr lang="ja-JP" altLang="en-US" sz="1800" dirty="0" smtClean="0"/>
              <a:t>色覚専門医療機関</a:t>
            </a:r>
            <a:endParaRPr lang="en-US" altLang="ja-JP" sz="1800" dirty="0" smtClean="0"/>
          </a:p>
        </p:txBody>
      </p:sp>
      <p:sp>
        <p:nvSpPr>
          <p:cNvPr id="8" name="テキスト ボックス 11"/>
          <p:cNvSpPr txBox="1">
            <a:spLocks noChangeArrowheads="1"/>
          </p:cNvSpPr>
          <p:nvPr/>
        </p:nvSpPr>
        <p:spPr bwMode="auto">
          <a:xfrm>
            <a:off x="3194050" y="2209800"/>
            <a:ext cx="945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fail</a:t>
            </a:r>
            <a:endParaRPr lang="ja-JP" altLang="en-US" dirty="0"/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263525" y="1241425"/>
            <a:ext cx="1152525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223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/>
              <a:t>色覚検査</a:t>
            </a:r>
            <a:endParaRPr lang="en-US" altLang="ja-JP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/>
              <a:t>希望者</a:t>
            </a:r>
            <a:endParaRPr lang="en-US" altLang="ja-JP" sz="1800" dirty="0" smtClean="0"/>
          </a:p>
        </p:txBody>
      </p:sp>
      <p:sp>
        <p:nvSpPr>
          <p:cNvPr id="10" name="テキスト ボックス 11"/>
          <p:cNvSpPr txBox="1">
            <a:spLocks noChangeArrowheads="1"/>
          </p:cNvSpPr>
          <p:nvPr/>
        </p:nvSpPr>
        <p:spPr bwMode="auto">
          <a:xfrm>
            <a:off x="3248024" y="3994150"/>
            <a:ext cx="819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fail</a:t>
            </a:r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5400000">
            <a:off x="2967832" y="5645944"/>
            <a:ext cx="246062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3276600" y="5600700"/>
            <a:ext cx="2016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b="1"/>
              <a:t>型判定不能  </a:t>
            </a:r>
            <a:r>
              <a:rPr lang="en-US" altLang="ja-JP" sz="1400" b="1"/>
              <a:t>or  </a:t>
            </a:r>
            <a:r>
              <a:rPr lang="ja-JP" altLang="en-US" sz="1400" b="1"/>
              <a:t>不明瞭</a:t>
            </a:r>
          </a:p>
        </p:txBody>
      </p:sp>
      <p:sp>
        <p:nvSpPr>
          <p:cNvPr id="13" name="テキスト ボックス 11"/>
          <p:cNvSpPr txBox="1">
            <a:spLocks noChangeArrowheads="1"/>
          </p:cNvSpPr>
          <p:nvPr/>
        </p:nvSpPr>
        <p:spPr bwMode="auto">
          <a:xfrm>
            <a:off x="6580188" y="2751138"/>
            <a:ext cx="800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pass</a:t>
            </a:r>
            <a:endParaRPr lang="ja-JP" altLang="en-US" dirty="0"/>
          </a:p>
        </p:txBody>
      </p:sp>
      <p:sp>
        <p:nvSpPr>
          <p:cNvPr id="14" name="テキスト ボックス 11"/>
          <p:cNvSpPr txBox="1">
            <a:spLocks noChangeArrowheads="1"/>
          </p:cNvSpPr>
          <p:nvPr/>
        </p:nvSpPr>
        <p:spPr bwMode="auto">
          <a:xfrm>
            <a:off x="5732463" y="4400550"/>
            <a:ext cx="7985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 b="1"/>
              <a:t>型判定</a:t>
            </a:r>
            <a:endParaRPr lang="en-US" altLang="ja-JP" sz="1400" b="1"/>
          </a:p>
          <a:p>
            <a:pPr algn="ctr"/>
            <a:r>
              <a:rPr lang="ja-JP" altLang="en-US" sz="1400" b="1"/>
              <a:t>可能</a:t>
            </a:r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6454775" y="4532313"/>
            <a:ext cx="24384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223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	</a:t>
            </a:r>
            <a:r>
              <a:rPr lang="ja-JP" altLang="en-US" sz="1800" dirty="0" smtClean="0"/>
              <a:t>色覚指導　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1</a:t>
            </a:r>
            <a:r>
              <a:rPr lang="ja-JP" altLang="en-US" sz="1800" dirty="0" smtClean="0"/>
              <a:t>型色覚に対して指導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/>
              <a:t>2</a:t>
            </a:r>
            <a:r>
              <a:rPr lang="ja-JP" altLang="en-US" sz="1800" dirty="0" smtClean="0"/>
              <a:t>型色覚に対して告知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dirty="0" smtClean="0"/>
              <a:t>　</a:t>
            </a:r>
            <a:endParaRPr lang="en-US" altLang="ja-JP" sz="800" dirty="0" smtClean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1800" dirty="0" smtClean="0"/>
              <a:t>可能なら程度判定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ja-JP" altLang="en-US" sz="1800" dirty="0" smtClean="0"/>
              <a:t>ﾊﾟﾈﾙ</a:t>
            </a:r>
            <a:r>
              <a:rPr lang="en-US" altLang="ja-JP" sz="1800" dirty="0" smtClean="0"/>
              <a:t>D-15</a:t>
            </a:r>
            <a:r>
              <a:rPr lang="ja-JP" altLang="en-US" sz="1800" dirty="0" smtClean="0"/>
              <a:t>ﾃｽﾄ等を使用</a:t>
            </a:r>
            <a:endParaRPr lang="en-US" altLang="ja-JP" sz="1800" dirty="0" smtClean="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6899275" y="1403350"/>
            <a:ext cx="1271588" cy="36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223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/>
              <a:t>正常３色覚</a:t>
            </a:r>
            <a:endParaRPr lang="en-US" altLang="ja-JP" sz="1800" dirty="0" smtClean="0"/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6228184" y="1124744"/>
            <a:ext cx="709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pass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6016625" y="4922838"/>
            <a:ext cx="258763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U ターン矢印 18"/>
          <p:cNvSpPr/>
          <p:nvPr/>
        </p:nvSpPr>
        <p:spPr>
          <a:xfrm rot="16200000" flipH="1">
            <a:off x="-234628" y="4418807"/>
            <a:ext cx="3335337" cy="876300"/>
          </a:xfrm>
          <a:prstGeom prst="uturnArrow">
            <a:avLst>
              <a:gd name="adj1" fmla="val 11309"/>
              <a:gd name="adj2" fmla="val 15106"/>
              <a:gd name="adj3" fmla="val 21703"/>
              <a:gd name="adj4" fmla="val 34955"/>
              <a:gd name="adj5" fmla="val 100000"/>
            </a:avLst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1"/>
          <p:cNvSpPr txBox="1">
            <a:spLocks noChangeArrowheads="1"/>
          </p:cNvSpPr>
          <p:nvPr/>
        </p:nvSpPr>
        <p:spPr bwMode="auto">
          <a:xfrm>
            <a:off x="827585" y="2782888"/>
            <a:ext cx="988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不明瞭</a:t>
            </a:r>
          </a:p>
        </p:txBody>
      </p:sp>
      <p:sp>
        <p:nvSpPr>
          <p:cNvPr id="21" name="曲折矢印 20"/>
          <p:cNvSpPr/>
          <p:nvPr/>
        </p:nvSpPr>
        <p:spPr>
          <a:xfrm rot="16200000" flipV="1">
            <a:off x="6296025" y="1933575"/>
            <a:ext cx="1466850" cy="1289050"/>
          </a:xfrm>
          <a:prstGeom prst="bentArrow">
            <a:avLst>
              <a:gd name="adj1" fmla="val 8127"/>
              <a:gd name="adj2" fmla="val 9004"/>
              <a:gd name="adj3" fmla="val 12075"/>
              <a:gd name="adj4" fmla="val 44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2986087" y="4070351"/>
            <a:ext cx="244475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 rot="5400000">
            <a:off x="3004666" y="2286001"/>
            <a:ext cx="244475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6516216" y="1500188"/>
            <a:ext cx="258763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1590204" y="1403350"/>
            <a:ext cx="258762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xfrm>
            <a:off x="7092280" y="6400800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20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0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CC99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TOTSUKA EYE CLINIC</a:t>
            </a:r>
          </a:p>
        </p:txBody>
      </p:sp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979712" y="1916832"/>
            <a:ext cx="5760640" cy="24314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22300" eaLnBrk="0" hangingPunct="0">
              <a:spcBef>
                <a:spcPct val="20000"/>
              </a:spcBef>
              <a:buFont typeface="Arial" charset="0"/>
              <a:buChar char="•"/>
              <a:tabLst>
                <a:tab pos="722313" algn="l"/>
                <a:tab pos="895350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charset="0"/>
              <a:buChar char="–"/>
              <a:tabLst>
                <a:tab pos="722313" algn="l"/>
                <a:tab pos="895350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charset="0"/>
              <a:buChar char="•"/>
              <a:tabLst>
                <a:tab pos="722313" algn="l"/>
                <a:tab pos="895350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charset="0"/>
              <a:buChar char="–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2313" algn="l"/>
                <a:tab pos="89535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/>
              <a:t>　　　　</a:t>
            </a:r>
            <a:r>
              <a:rPr lang="en-US" altLang="ja-JP" sz="2800" dirty="0" smtClean="0"/>
              <a:t>	</a:t>
            </a:r>
            <a:r>
              <a:rPr lang="ja-JP" altLang="en-US" sz="4000" b="1" dirty="0" smtClean="0"/>
              <a:t>ｽｸﾘｰﾆﾝｸﾞ</a:t>
            </a:r>
            <a:endParaRPr lang="en-US" altLang="ja-JP" sz="40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/>
              <a:t>使用表</a:t>
            </a:r>
            <a:r>
              <a:rPr lang="en-US" altLang="ja-JP" sz="2800" dirty="0" smtClean="0"/>
              <a:t>	</a:t>
            </a:r>
            <a:r>
              <a:rPr lang="ja-JP" altLang="en-US" sz="2800" dirty="0" smtClean="0"/>
              <a:t>：石原色覚検査表</a:t>
            </a:r>
            <a:r>
              <a:rPr lang="en-US" altLang="ja-JP" sz="2800" dirty="0" smtClean="0"/>
              <a:t>Ⅱ</a:t>
            </a:r>
            <a:br>
              <a:rPr lang="en-US" altLang="ja-JP" sz="2800" dirty="0" smtClean="0"/>
            </a:br>
            <a:r>
              <a:rPr lang="ja-JP" altLang="en-US" sz="2800" dirty="0" smtClean="0"/>
              <a:t>　　　　　　ｺﾝｻｲｽ版</a:t>
            </a:r>
            <a:r>
              <a:rPr lang="en-US" altLang="ja-JP" sz="2800" dirty="0" smtClean="0"/>
              <a:t>14</a:t>
            </a:r>
            <a:r>
              <a:rPr lang="ja-JP" altLang="en-US" sz="2800" dirty="0" smtClean="0"/>
              <a:t>表</a:t>
            </a:r>
            <a:endParaRPr lang="en-US" altLang="ja-JP" sz="2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場　所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2800" dirty="0" smtClean="0"/>
              <a:t>：学校</a:t>
            </a:r>
            <a:r>
              <a:rPr lang="en-US" altLang="ja-JP" sz="2800" strike="sngStrike" dirty="0" smtClean="0"/>
              <a:t>(</a:t>
            </a:r>
            <a:r>
              <a:rPr lang="ja-JP" altLang="en-US" sz="2800" strike="sngStrike" dirty="0" smtClean="0"/>
              <a:t>不能の場合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　　　　　　　　　　　　</a:t>
            </a:r>
            <a:r>
              <a:rPr lang="ja-JP" altLang="en-US" sz="2800" strike="sngStrike" dirty="0" smtClean="0"/>
              <a:t>直接眼科？） </a:t>
            </a:r>
            <a:endParaRPr lang="en-US" altLang="ja-JP" sz="2800" strike="sngStrike" dirty="0" smtClean="0"/>
          </a:p>
        </p:txBody>
      </p:sp>
      <p:sp>
        <p:nvSpPr>
          <p:cNvPr id="4" name="テキスト ボックス 11"/>
          <p:cNvSpPr txBox="1">
            <a:spLocks noChangeArrowheads="1"/>
          </p:cNvSpPr>
          <p:nvPr/>
        </p:nvSpPr>
        <p:spPr bwMode="auto">
          <a:xfrm>
            <a:off x="4499992" y="4941168"/>
            <a:ext cx="94590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dirty="0"/>
              <a:t>fail</a:t>
            </a:r>
            <a:endParaRPr lang="ja-JP" altLang="en-US" sz="3600" dirty="0"/>
          </a:p>
        </p:txBody>
      </p:sp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0" y="2924944"/>
            <a:ext cx="141605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223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/>
              <a:t>色覚検査</a:t>
            </a:r>
            <a:endParaRPr lang="en-US" altLang="ja-JP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/>
              <a:t>希望者</a:t>
            </a:r>
            <a:endParaRPr lang="en-US" altLang="ja-JP" sz="2400" dirty="0" smtClean="0"/>
          </a:p>
        </p:txBody>
      </p:sp>
      <p:sp>
        <p:nvSpPr>
          <p:cNvPr id="6" name="テキスト ボックス 11"/>
          <p:cNvSpPr txBox="1">
            <a:spLocks noChangeArrowheads="1"/>
          </p:cNvSpPr>
          <p:nvPr/>
        </p:nvSpPr>
        <p:spPr bwMode="auto">
          <a:xfrm>
            <a:off x="7668344" y="2132856"/>
            <a:ext cx="1286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dirty="0"/>
              <a:t>pass</a:t>
            </a:r>
            <a:endParaRPr lang="ja-JP" altLang="en-US" sz="3600" dirty="0"/>
          </a:p>
        </p:txBody>
      </p:sp>
      <p:sp>
        <p:nvSpPr>
          <p:cNvPr id="7" name="右矢印 6"/>
          <p:cNvSpPr/>
          <p:nvPr/>
        </p:nvSpPr>
        <p:spPr>
          <a:xfrm rot="5400000">
            <a:off x="3527884" y="4905167"/>
            <a:ext cx="1584176" cy="648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7812360" y="2780928"/>
            <a:ext cx="648072" cy="648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547664" y="3140968"/>
            <a:ext cx="406499" cy="36946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11"/>
          <p:cNvSpPr txBox="1">
            <a:spLocks noChangeArrowheads="1"/>
          </p:cNvSpPr>
          <p:nvPr/>
        </p:nvSpPr>
        <p:spPr bwMode="auto">
          <a:xfrm>
            <a:off x="6084168" y="4581128"/>
            <a:ext cx="237626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受診勧告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2" name="直線矢印コネクタ 11"/>
          <p:cNvCxnSpPr>
            <a:endCxn id="10" idx="1"/>
          </p:cNvCxnSpPr>
          <p:nvPr/>
        </p:nvCxnSpPr>
        <p:spPr>
          <a:xfrm>
            <a:off x="4644008" y="4869160"/>
            <a:ext cx="1440160" cy="3513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2087216" y="188640"/>
            <a:ext cx="705678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各市町村教育委員会様のご用意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21" name="曲線コネクタ 20"/>
          <p:cNvCxnSpPr/>
          <p:nvPr/>
        </p:nvCxnSpPr>
        <p:spPr>
          <a:xfrm rot="5400000" flipH="1" flipV="1">
            <a:off x="5436096" y="1268760"/>
            <a:ext cx="1584176" cy="1008112"/>
          </a:xfrm>
          <a:prstGeom prst="curvedConnector3">
            <a:avLst>
              <a:gd name="adj1" fmla="val 50000"/>
            </a:avLst>
          </a:prstGeom>
          <a:ln w="412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11"/>
          <p:cNvSpPr txBox="1">
            <a:spLocks noChangeArrowheads="1"/>
          </p:cNvSpPr>
          <p:nvPr/>
        </p:nvSpPr>
        <p:spPr bwMode="auto">
          <a:xfrm>
            <a:off x="0" y="5301208"/>
            <a:ext cx="385192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養護教諭の先生方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err="1" smtClean="0">
                <a:latin typeface="HGP創英角ｺﾞｼｯｸUB" pitchFamily="50" charset="-128"/>
                <a:ea typeface="HGP創英角ｺﾞｼｯｸUB" pitchFamily="50" charset="-128"/>
              </a:rPr>
              <a:t>のお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力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26" name="曲線コネクタ 25"/>
          <p:cNvCxnSpPr/>
          <p:nvPr/>
        </p:nvCxnSpPr>
        <p:spPr>
          <a:xfrm rot="5400000" flipH="1" flipV="1">
            <a:off x="2303748" y="3897052"/>
            <a:ext cx="1368152" cy="12961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755576" y="1988840"/>
            <a:ext cx="288032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11"/>
          <p:cNvSpPr txBox="1">
            <a:spLocks noChangeArrowheads="1"/>
          </p:cNvSpPr>
          <p:nvPr/>
        </p:nvSpPr>
        <p:spPr bwMode="auto">
          <a:xfrm>
            <a:off x="0" y="836712"/>
            <a:ext cx="2699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全校生徒が望ましい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" name="テキスト ボックス 11"/>
          <p:cNvSpPr txBox="1">
            <a:spLocks noChangeArrowheads="1"/>
          </p:cNvSpPr>
          <p:nvPr/>
        </p:nvSpPr>
        <p:spPr bwMode="auto">
          <a:xfrm>
            <a:off x="5364088" y="5657671"/>
            <a:ext cx="377991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ご協力よろしく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お願いします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23928" y="6027003"/>
            <a:ext cx="93610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医療機関</a:t>
            </a:r>
            <a:endParaRPr lang="ja-JP" altLang="en-US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21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1" animBg="1"/>
      <p:bldP spid="36" grpId="0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ro\Desktop\C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8894763" cy="1871662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755576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名古屋市内の小中学校にある</a:t>
            </a:r>
            <a:r>
              <a:rPr lang="en-US" altLang="ja-JP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CMT</a:t>
            </a:r>
            <a:r>
              <a:rPr lang="ja-JP" altLang="en-US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は、色覚健診には使用しないこと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102475" y="6293163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22</a:t>
            </a:fld>
            <a:endParaRPr lang="en-US" altLang="ja-JP" sz="28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416982" y="1590219"/>
            <a:ext cx="4217987" cy="12068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3200" kern="0" dirty="0" smtClean="0">
                <a:latin typeface="+mn-ea"/>
                <a:ea typeface="+mn-ea"/>
              </a:rPr>
              <a:t>教育用色覚検査表</a:t>
            </a:r>
            <a:r>
              <a:rPr lang="en-US" altLang="ja-JP" sz="3200" kern="0" dirty="0" smtClean="0">
                <a:latin typeface="+mn-ea"/>
                <a:ea typeface="+mn-ea"/>
              </a:rPr>
              <a:t/>
            </a:r>
            <a:br>
              <a:rPr lang="en-US" altLang="ja-JP" sz="3200" kern="0" dirty="0" smtClean="0">
                <a:latin typeface="+mn-ea"/>
                <a:ea typeface="+mn-ea"/>
              </a:rPr>
            </a:br>
            <a:r>
              <a:rPr lang="ja-JP" altLang="en-US" sz="3200" kern="0" dirty="0" smtClean="0">
                <a:latin typeface="+mn-ea"/>
                <a:ea typeface="+mn-ea"/>
              </a:rPr>
              <a:t>　　「色のなかま」　</a:t>
            </a:r>
            <a:r>
              <a:rPr lang="en-US" altLang="ja-JP" sz="3200" kern="0" dirty="0" smtClean="0">
                <a:latin typeface="+mn-ea"/>
                <a:ea typeface="+mn-ea"/>
              </a:rPr>
              <a:t>CMT</a:t>
            </a:r>
            <a:r>
              <a:rPr lang="ja-JP" altLang="en-US" sz="3200" kern="0" dirty="0" smtClean="0">
                <a:latin typeface="+mn-ea"/>
                <a:ea typeface="+mn-ea"/>
              </a:rPr>
              <a:t> </a:t>
            </a: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331828" y="4703848"/>
            <a:ext cx="8518525" cy="16055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/>
              <a:t> 「学習上の配慮が必要と考えられる児童に、適切な事後措置</a:t>
            </a:r>
            <a:endParaRPr lang="en-US" altLang="ja-JP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/>
              <a:t>　をするためのもの」</a:t>
            </a:r>
            <a:endParaRPr lang="en-US" altLang="ja-JP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dirty="0" smtClean="0"/>
              <a:t>　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/>
              <a:t> 「眼科検査ではないと同時に、必ずしも職業適性検査ではない」</a:t>
            </a:r>
            <a:endParaRPr lang="en-US" altLang="ja-JP" sz="2400" dirty="0" smtClean="0"/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				CMT</a:t>
            </a:r>
            <a:r>
              <a:rPr lang="ja-JP" altLang="en-US" sz="2400" dirty="0" smtClean="0"/>
              <a:t>取扱説明書の記載から）</a:t>
            </a:r>
            <a:endParaRPr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4969" y="2060597"/>
            <a:ext cx="3215601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➜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CMC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（ﾁｬｰﾄ）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87624" y="26064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kern="0" dirty="0" smtClean="0">
                <a:latin typeface="HGP創英角ｺﾞｼｯｸUB" pitchFamily="50" charset="-128"/>
                <a:ea typeface="HGP創英角ｺﾞｼｯｸUB" pitchFamily="50" charset="-128"/>
              </a:rPr>
              <a:t>CMT</a:t>
            </a:r>
            <a:r>
              <a:rPr lang="ja-JP" altLang="en-US" sz="4000" kern="0" dirty="0" smtClean="0">
                <a:latin typeface="HGP創英角ｺﾞｼｯｸUB" pitchFamily="50" charset="-128"/>
                <a:ea typeface="HGP創英角ｺﾞｼｯｸUB" pitchFamily="50" charset="-128"/>
              </a:rPr>
              <a:t>の誤用を避ける</a:t>
            </a:r>
            <a:endParaRPr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20272" y="6228568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23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626" y="2955877"/>
            <a:ext cx="8917373" cy="32726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「１、</a:t>
            </a:r>
            <a:r>
              <a:rPr lang="ja-JP" altLang="en-US" sz="2400" u="sng" dirty="0">
                <a:ln w="3175">
                  <a:solidFill>
                    <a:schemeClr val="tx1"/>
                  </a:solidFill>
                </a:ln>
              </a:rPr>
              <a:t>石原式に代わる新たな眼科的色覚検査表ではないこと</a:t>
            </a:r>
            <a:r>
              <a:rPr lang="ja-JP" altLang="en-US" sz="2400" dirty="0"/>
              <a:t>。」</a:t>
            </a:r>
          </a:p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「２、小学校四年生時の教育用検査に関するものであること。」</a:t>
            </a:r>
          </a:p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「３、学業に支障なきことを支援するものであること。」</a:t>
            </a:r>
          </a:p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「４、検査のみで突き放すことを絶対にしないこと。」</a:t>
            </a:r>
          </a:p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「５、</a:t>
            </a:r>
            <a:r>
              <a:rPr lang="ja-JP" altLang="en-US" sz="2400" u="sng" dirty="0">
                <a:ln w="3175">
                  <a:solidFill>
                    <a:schemeClr val="tx1"/>
                  </a:solidFill>
                </a:ln>
              </a:rPr>
              <a:t>各人の実態を  本人   に認識させるためにのみ行なうこと</a:t>
            </a:r>
            <a:r>
              <a:rPr lang="ja-JP" altLang="en-US" sz="2400" dirty="0"/>
              <a:t>。」</a:t>
            </a:r>
          </a:p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「６、他人とは違うところがあるが大きなハンディではない。」</a:t>
            </a:r>
          </a:p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「７．教材その他の資料での色使用に関する教育上の総括的指針</a:t>
            </a:r>
            <a:endParaRPr lang="en-US" altLang="ja-JP" sz="2400" dirty="0"/>
          </a:p>
          <a:p>
            <a:pPr>
              <a:lnSpc>
                <a:spcPts val="3100"/>
              </a:lnSpc>
              <a:tabLst>
                <a:tab pos="625475" algn="l"/>
              </a:tabLst>
              <a:defRPr/>
            </a:pPr>
            <a:r>
              <a:rPr lang="ja-JP" altLang="en-US" sz="2400" dirty="0"/>
              <a:t>　　を明示すること。」</a:t>
            </a:r>
          </a:p>
        </p:txBody>
      </p:sp>
      <p:sp>
        <p:nvSpPr>
          <p:cNvPr id="6" name="下矢印 5"/>
          <p:cNvSpPr/>
          <p:nvPr/>
        </p:nvSpPr>
        <p:spPr>
          <a:xfrm rot="8406903">
            <a:off x="3651250" y="4869064"/>
            <a:ext cx="414338" cy="1387475"/>
          </a:xfrm>
          <a:prstGeom prst="downArrow">
            <a:avLst>
              <a:gd name="adj1" fmla="val 35660"/>
              <a:gd name="adj2" fmla="val 157324"/>
            </a:avLst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00538" y="6151764"/>
            <a:ext cx="35623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800" b="1" dirty="0"/>
              <a:t>教職員に認識させる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4150" y="4538864"/>
            <a:ext cx="865188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bg1">
                    <a:lumMod val="65000"/>
                  </a:schemeClr>
                </a:solidFill>
              </a:rPr>
              <a:t>本人</a:t>
            </a: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3128963" y="1988840"/>
            <a:ext cx="5905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高柳泰世著。「色覚異常は障害ではない」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日本色覚差別撤廃の会編著、高文研、</a:t>
            </a:r>
            <a:r>
              <a:rPr lang="en-US" altLang="ja-JP" sz="2400" dirty="0"/>
              <a:t>1996</a:t>
            </a:r>
            <a:endParaRPr lang="ja-JP" altLang="en-US" sz="24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50825" y="1124743"/>
            <a:ext cx="8435975" cy="720081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教育用</a:t>
            </a:r>
            <a:r>
              <a:rPr lang="ja-JP" altLang="en-US" sz="3600" dirty="0">
                <a:latin typeface="+mj-ea"/>
                <a:ea typeface="+mj-ea"/>
              </a:rPr>
              <a:t>色覚</a:t>
            </a:r>
            <a:r>
              <a:rPr lang="ja-JP" altLang="en-US" sz="3600" dirty="0" smtClean="0">
                <a:latin typeface="+mj-ea"/>
                <a:ea typeface="+mj-ea"/>
              </a:rPr>
              <a:t>検査表　「</a:t>
            </a:r>
            <a:r>
              <a:rPr lang="en-US" altLang="ja-JP" sz="3600" dirty="0">
                <a:latin typeface="+mj-ea"/>
                <a:ea typeface="+mj-ea"/>
              </a:rPr>
              <a:t>CMT</a:t>
            </a:r>
            <a:r>
              <a:rPr lang="ja-JP" altLang="en-US" sz="3600" dirty="0">
                <a:latin typeface="+mj-ea"/>
                <a:ea typeface="+mj-ea"/>
              </a:rPr>
              <a:t> 作成時の視点」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CMT</a:t>
            </a:r>
            <a:r>
              <a:rPr lang="ja-JP" altLang="en-US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は、検査用ではないことから</a:t>
            </a:r>
            <a:r>
              <a:rPr lang="en-US" altLang="ja-JP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test</a:t>
            </a:r>
            <a:r>
              <a:rPr lang="ja-JP" altLang="en-US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という言葉をやめ</a:t>
            </a:r>
            <a:r>
              <a:rPr lang="en-US" altLang="ja-JP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chart</a:t>
            </a:r>
            <a:r>
              <a:rPr lang="ja-JP" altLang="en-US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としたため、</a:t>
            </a:r>
            <a:r>
              <a:rPr lang="en-US" altLang="ja-JP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CMC</a:t>
            </a:r>
            <a:r>
              <a:rPr lang="ja-JP" altLang="en-US" sz="3600" kern="0" dirty="0" smtClean="0">
                <a:latin typeface="HGP創英角ｺﾞｼｯｸUB" pitchFamily="50" charset="-128"/>
                <a:ea typeface="HGP創英角ｺﾞｼｯｸUB" pitchFamily="50" charset="-128"/>
              </a:rPr>
              <a:t>となった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24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647985" y="2852936"/>
            <a:ext cx="79200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355600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55600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/>
              <a:t>・ 色弁別能力を評価するチャートではないので、</a:t>
            </a:r>
            <a:endParaRPr lang="en-US" altLang="ja-JP" sz="800" dirty="0"/>
          </a:p>
          <a:p>
            <a:pPr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ja-JP" sz="2800" dirty="0"/>
              <a:t>	</a:t>
            </a:r>
            <a:r>
              <a:rPr lang="ja-JP" altLang="en-US" sz="2800" b="1" u="sng" dirty="0"/>
              <a:t>色覚異常のスクリーニングテストには使用しない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・  </a:t>
            </a:r>
            <a:r>
              <a:rPr lang="ja-JP" altLang="en-US" sz="2800" b="1" u="sng" dirty="0"/>
              <a:t>強度の色覚異常と診断が確定</a:t>
            </a:r>
            <a:r>
              <a:rPr lang="ja-JP" altLang="en-US" sz="2800" dirty="0"/>
              <a:t>した児童生徒に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	</a:t>
            </a:r>
            <a:r>
              <a:rPr lang="ja-JP" altLang="en-US" sz="2800" dirty="0"/>
              <a:t>対してのみ使用する。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・ 使用時には、</a:t>
            </a:r>
            <a:r>
              <a:rPr lang="ja-JP" altLang="en-US" sz="2800" b="1" u="sng" dirty="0"/>
              <a:t>担当する教職員に同席</a:t>
            </a:r>
            <a:r>
              <a:rPr lang="ja-JP" altLang="en-US" sz="2800" dirty="0"/>
              <a:t>してもらう。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・ 同席した教職員に児童生徒の色混同の</a:t>
            </a:r>
            <a:r>
              <a:rPr lang="ja-JP" altLang="en-US" sz="2800" b="1" u="sng" dirty="0"/>
              <a:t>現状を</a:t>
            </a:r>
            <a:endParaRPr lang="en-US" altLang="ja-JP" sz="28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	</a:t>
            </a:r>
            <a:r>
              <a:rPr lang="ja-JP" altLang="en-US" sz="2800" b="1" u="sng" dirty="0"/>
              <a:t>知ってもらうため</a:t>
            </a:r>
            <a:r>
              <a:rPr lang="ja-JP" altLang="en-US" sz="2800" dirty="0"/>
              <a:t>に利用する。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0085" y="3357761"/>
            <a:ext cx="7488238" cy="52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dirty="0"/>
              <a:t>色覚異常のスクリーニングテストには使用しない。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4067944" y="1556789"/>
            <a:ext cx="4752528" cy="11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教育用色覚検査表　</a:t>
            </a:r>
            <a:r>
              <a:rPr lang="en-US" altLang="ja-JP" dirty="0" smtClean="0">
                <a:latin typeface="Arial" charset="0"/>
              </a:rPr>
              <a:t>CMT</a:t>
            </a:r>
            <a:endParaRPr lang="en-US" altLang="ja-JP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dirty="0"/>
              <a:t>色のなかま</a:t>
            </a:r>
            <a:r>
              <a:rPr lang="ja-JP" altLang="en-US" dirty="0" smtClean="0"/>
              <a:t>チャート</a:t>
            </a:r>
            <a:r>
              <a:rPr lang="ja-JP" altLang="en-US" dirty="0">
                <a:latin typeface="Arial" charset="0"/>
              </a:rPr>
              <a:t>　</a:t>
            </a:r>
            <a:r>
              <a:rPr lang="en-US" altLang="ja-JP" dirty="0" smtClean="0">
                <a:latin typeface="Arial" charset="0"/>
              </a:rPr>
              <a:t>CMC</a:t>
            </a: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7015" y="1827717"/>
            <a:ext cx="381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＜ 巧く</a:t>
            </a:r>
            <a:r>
              <a:rPr lang="ja-JP" altLang="en-US" sz="3600" b="1" dirty="0"/>
              <a:t>使うに</a:t>
            </a:r>
            <a:r>
              <a:rPr lang="ja-JP" altLang="en-US" sz="3600" b="1" dirty="0" smtClean="0"/>
              <a:t>は ＞</a:t>
            </a:r>
            <a:endParaRPr kumimoji="1" lang="ja-JP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o\Desktop\ほけんだよ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359150" cy="4260850"/>
          </a:xfrm>
          <a:prstGeom prst="rect">
            <a:avLst/>
          </a:prstGeom>
          <a:noFill/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n-ea"/>
                <a:ea typeface="+mn-ea"/>
              </a:rPr>
              <a:pPr>
                <a:defRPr/>
              </a:pPr>
              <a:t>25</a:t>
            </a:fld>
            <a:endParaRPr lang="en-US" altLang="ja-JP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四角形吹き出し 3"/>
          <p:cNvSpPr/>
          <p:nvPr/>
        </p:nvSpPr>
        <p:spPr>
          <a:xfrm rot="5400000">
            <a:off x="3719517" y="1157818"/>
            <a:ext cx="5617294" cy="4895850"/>
          </a:xfrm>
          <a:prstGeom prst="wedgeRectCallout">
            <a:avLst>
              <a:gd name="adj1" fmla="val 13425"/>
              <a:gd name="adj2" fmla="val 65583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88189" y="941557"/>
            <a:ext cx="4854575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+mn-ea"/>
                <a:ea typeface="+mn-ea"/>
              </a:rPr>
              <a:t>色覚特性について</a:t>
            </a:r>
            <a:endParaRPr lang="en-US" altLang="ja-JP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2200" dirty="0">
                <a:latin typeface="+mn-ea"/>
                <a:ea typeface="+mn-ea"/>
              </a:rPr>
              <a:t>　色の見え方を調べる色覚検査は、平成</a:t>
            </a:r>
            <a:r>
              <a:rPr lang="en-US" altLang="ja-JP" sz="2200" dirty="0">
                <a:latin typeface="+mn-ea"/>
                <a:ea typeface="+mn-ea"/>
              </a:rPr>
              <a:t>15</a:t>
            </a:r>
            <a:r>
              <a:rPr lang="ja-JP" altLang="en-US" sz="2200" dirty="0">
                <a:latin typeface="+mn-ea"/>
                <a:ea typeface="+mn-ea"/>
              </a:rPr>
              <a:t>年度より定期健康診断の必須項目からはずされ、現在、学校での健康診断では色覚検査は行っておりません。</a:t>
            </a:r>
            <a:endParaRPr lang="en-US" altLang="ja-JP" sz="2200" dirty="0"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2200" dirty="0">
                <a:latin typeface="+mn-ea"/>
                <a:ea typeface="+mn-ea"/>
              </a:rPr>
              <a:t>しかし最近になり、色覚特性をもつ子どもの約半数が、人との見え方の違いに気づかないまま進学・就職に臨み、中には直前で進路を断念せざるを得ないケースがあることがわかってきました。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658358" y="102690"/>
            <a:ext cx="6069480" cy="6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>
                <a:rot lat="0" lon="600000" rev="0"/>
              </a:camera>
              <a:lightRig rig="threePt" dir="t"/>
            </a:scene3d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dirty="0" smtClean="0">
                <a:latin typeface="Arial" charset="0"/>
              </a:rPr>
              <a:t>「</a:t>
            </a:r>
            <a:r>
              <a:rPr lang="en-US" altLang="ja-JP" sz="3600" dirty="0" smtClean="0">
                <a:latin typeface="Arial" charset="0"/>
              </a:rPr>
              <a:t>CMT</a:t>
            </a:r>
            <a:r>
              <a:rPr lang="ja-JP" altLang="en-US" sz="3600" dirty="0" smtClean="0">
                <a:latin typeface="Arial" charset="0"/>
              </a:rPr>
              <a:t>」　悪い使用例</a:t>
            </a:r>
            <a:endParaRPr lang="en-US" altLang="ja-JP" sz="3600" dirty="0" smtClean="0">
              <a:latin typeface="Arial" charset="0"/>
            </a:endParaRPr>
          </a:p>
        </p:txBody>
      </p:sp>
      <p:sp>
        <p:nvSpPr>
          <p:cNvPr id="7" name="テキスト ボックス 40"/>
          <p:cNvSpPr txBox="1">
            <a:spLocks noChangeArrowheads="1"/>
          </p:cNvSpPr>
          <p:nvPr/>
        </p:nvSpPr>
        <p:spPr bwMode="auto">
          <a:xfrm rot="20952820">
            <a:off x="173038" y="873125"/>
            <a:ext cx="226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平成</a:t>
            </a:r>
            <a:r>
              <a:rPr lang="en-US" altLang="ja-JP" sz="1800" dirty="0"/>
              <a:t>26.9.30</a:t>
            </a:r>
            <a:r>
              <a:rPr lang="ja-JP" altLang="en-US" sz="1800" dirty="0"/>
              <a:t>　保健室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「ほけん</a:t>
            </a:r>
            <a:r>
              <a:rPr lang="ja-JP" altLang="en-US" sz="1800" dirty="0" err="1"/>
              <a:t>だ</a:t>
            </a:r>
            <a:r>
              <a:rPr lang="ja-JP" altLang="en-US" sz="1800" dirty="0"/>
              <a:t>より</a:t>
            </a:r>
            <a:r>
              <a:rPr lang="en-US" altLang="ja-JP" sz="1800" dirty="0"/>
              <a:t>10</a:t>
            </a:r>
            <a:r>
              <a:rPr lang="ja-JP" altLang="en-US" sz="1800" dirty="0"/>
              <a:t>月」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94903" y="4508855"/>
            <a:ext cx="4679950" cy="1785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200" b="1" dirty="0">
                <a:latin typeface="+mn-ea"/>
              </a:rPr>
              <a:t>　保健室では、色の仲間分けテスト（</a:t>
            </a:r>
            <a:r>
              <a:rPr lang="en-US" altLang="ja-JP" sz="2200" b="1" dirty="0">
                <a:latin typeface="+mn-ea"/>
              </a:rPr>
              <a:t>CMT</a:t>
            </a:r>
            <a:r>
              <a:rPr lang="ja-JP" altLang="en-US" sz="2200" b="1" dirty="0">
                <a:latin typeface="+mn-ea"/>
              </a:rPr>
              <a:t>）ができますので、お子さんの色の見え方について検査をご希望の場合は、連絡帳等で担任へご連絡ください。</a:t>
            </a:r>
          </a:p>
        </p:txBody>
      </p:sp>
      <p:sp>
        <p:nvSpPr>
          <p:cNvPr id="9" name="テキスト ボックス 40"/>
          <p:cNvSpPr txBox="1">
            <a:spLocks noChangeArrowheads="1"/>
          </p:cNvSpPr>
          <p:nvPr/>
        </p:nvSpPr>
        <p:spPr bwMode="auto">
          <a:xfrm rot="20952820">
            <a:off x="938213" y="5446713"/>
            <a:ext cx="278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名古屋市中区　某小学校</a:t>
            </a:r>
          </a:p>
        </p:txBody>
      </p:sp>
      <p:sp>
        <p:nvSpPr>
          <p:cNvPr id="10" name="正方形/長方形 9"/>
          <p:cNvSpPr/>
          <p:nvPr/>
        </p:nvSpPr>
        <p:spPr>
          <a:xfrm rot="21016722">
            <a:off x="830263" y="4562475"/>
            <a:ext cx="2517775" cy="6413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7092280" y="6400800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n-ea"/>
                <a:ea typeface="+mn-ea"/>
              </a:rPr>
              <a:pPr>
                <a:defRPr/>
              </a:pPr>
              <a:t>26</a:t>
            </a:fld>
            <a:endParaRPr lang="en-US" altLang="ja-JP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6381328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http://www.gakkohoken.jp/modules/pico/index.php?content_id=104</a:t>
            </a:r>
            <a:endParaRPr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539552" y="587727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+mj-ea"/>
                <a:ea typeface="+mj-ea"/>
              </a:rPr>
              <a:t>日本</a:t>
            </a:r>
            <a:r>
              <a:rPr lang="ja-JP" altLang="en-US" sz="1600" smtClean="0">
                <a:latin typeface="+mj-ea"/>
                <a:ea typeface="+mj-ea"/>
              </a:rPr>
              <a:t>学校保健会ホームページ</a:t>
            </a:r>
            <a:r>
              <a:rPr lang="ja-JP" altLang="en-US" sz="1600" dirty="0" smtClean="0">
                <a:latin typeface="+mj-ea"/>
                <a:ea typeface="+mj-ea"/>
              </a:rPr>
              <a:t>の学校保健ポータルサイト＞テーマ別関連ページ＞眼</a:t>
            </a:r>
            <a:endParaRPr lang="en-US" altLang="ja-JP" sz="1600" dirty="0" smtClean="0">
              <a:latin typeface="+mj-ea"/>
              <a:ea typeface="+mj-ea"/>
            </a:endParaRPr>
          </a:p>
          <a:p>
            <a:r>
              <a:rPr lang="ja-JP" altLang="en-US" sz="1600" dirty="0" smtClean="0">
                <a:latin typeface="+mj-ea"/>
                <a:ea typeface="+mj-ea"/>
              </a:rPr>
              <a:t>から、ダウンロード入手可能です。</a:t>
            </a:r>
            <a:endParaRPr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611560" y="3717032"/>
          <a:ext cx="5367020" cy="167640"/>
        </p:xfrm>
        <a:graphic>
          <a:graphicData uri="http://schemas.openxmlformats.org/drawingml/2006/table">
            <a:tbl>
              <a:tblPr/>
              <a:tblGrid>
                <a:gridCol w="5367020"/>
              </a:tblGrid>
              <a:tr h="111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1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5785"/>
            <a:ext cx="79563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【</a:t>
            </a:r>
            <a:r>
              <a:rPr kumimoji="1" 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色覚検査申込書の例</a:t>
            </a:r>
            <a:r>
              <a: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】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平成　年　月　日</a:t>
            </a:r>
            <a:endParaRPr kumimoji="1" 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保護者　各位</a:t>
            </a:r>
            <a:endParaRPr kumimoji="1" 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　　　　　　　　　　　　　　　○○○○学校長　△△△△</a:t>
            </a:r>
            <a:endParaRPr kumimoji="1" 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色覚検査について</a:t>
            </a:r>
            <a:endParaRPr kumimoji="1" 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先天色覚異常は男子の約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5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％（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20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人に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人）、女子の約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0.2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％（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500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人に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人）の割合にみられます。色がまったく分からないというわけではなく、色によって見分けにくいことがある程度で、日常生活にはほとんど不自由はありません。しかし、状況によっては色を見誤って周囲から誤解を受けることや、色を使った授業の一部が理解しにくいことがあるため、学校生活では配慮が望まれます。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本人には自覚のない場合が多く、子どもが検査を受けるまで、保護者もそのことに気づいていない場合が少なくありません。治療方法はありませんが、授業を受けるにあたり、また職業・進路選択にあたり、自分自身の色の見え方を知っておくためにもこの検査は大切です。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本校では学校医と相談した結果、色覚異常の児童生徒に配慮した指導ができるよう、希望者を対象にした色覚検査を行うことにしました。検査結果は保護者にお知らせします。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以上をご理解いただき申込書にご記入のうえ、　月　日までに担任にご提出ください。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400" dirty="0" smtClean="0"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色覚検査申込書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平成　　年　　月　　日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学校長　様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色覚検査を希望します　　　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　　　　年　　組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　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　児童・生徒名</a:t>
            </a:r>
            <a:r>
              <a:rPr kumimoji="1" lang="ja-JP" alt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　　　　　　　　　　　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　保護者名　　</a:t>
            </a:r>
            <a:r>
              <a:rPr kumimoji="1" lang="ja-JP" alt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　　　　　　　　　　　　　　　　　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　印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548680"/>
            <a:ext cx="7920880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aro\Desktop\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65104"/>
            <a:ext cx="3316287" cy="2103437"/>
          </a:xfrm>
          <a:prstGeom prst="rect">
            <a:avLst/>
          </a:prstGeom>
          <a:noFill/>
        </p:spPr>
      </p:pic>
      <p:pic>
        <p:nvPicPr>
          <p:cNvPr id="6147" name="Picture 3" descr="C:\Users\Taro\Desktop\3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365104"/>
            <a:ext cx="3382963" cy="2146300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395536" y="0"/>
            <a:ext cx="727955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年前よりも関心が薄くなっている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・生徒には少なからず存在し、配慮が必要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・治療できないが、指導が有用である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・プライバシー配慮も必要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461125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１型色覚異常強度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47864" y="6461125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２型色覚異常強度</a:t>
            </a: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6767736" y="5842337"/>
            <a:ext cx="2376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シミュレーション</a:t>
            </a:r>
            <a:endParaRPr lang="en-US" altLang="ja-JP" sz="2000" dirty="0" smtClean="0">
              <a:latin typeface="+mj-ea"/>
              <a:ea typeface="+mj-ea"/>
            </a:endParaRPr>
          </a:p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ソフトによる強度</a:t>
            </a:r>
            <a:endParaRPr lang="en-US" altLang="ja-JP" sz="2000" dirty="0" smtClean="0">
              <a:latin typeface="+mj-ea"/>
              <a:ea typeface="+mj-ea"/>
            </a:endParaRPr>
          </a:p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色覚</a:t>
            </a:r>
            <a:r>
              <a:rPr lang="ja-JP" altLang="en-US" sz="2000" dirty="0">
                <a:latin typeface="+mj-ea"/>
                <a:ea typeface="+mj-ea"/>
              </a:rPr>
              <a:t>異常の見え方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99593" y="4581128"/>
            <a:ext cx="4968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P  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           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  B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979712" y="4941168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  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               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  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860032" y="2852936"/>
            <a:ext cx="2956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カラー附箋</a:t>
            </a:r>
            <a:endParaRPr lang="ja-JP" altLang="en-US" sz="4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7239000" y="5373216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  <a:latin typeface="+mj-ea"/>
                <a:ea typeface="+mj-ea"/>
              </a:rPr>
              <a:pPr>
                <a:defRPr/>
              </a:pPr>
              <a:t>3</a:t>
            </a:fld>
            <a:endParaRPr lang="en-US" altLang="ja-JP" sz="2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6146" name="Picture 2" descr="C:\Users\Taro\Desktop\3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286" y="2132856"/>
            <a:ext cx="3359150" cy="221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816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84888" y="836712"/>
            <a:ext cx="3059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列車案内板</a:t>
            </a:r>
            <a:b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芦屋駅在来線ホーム</a:t>
            </a:r>
            <a:endParaRPr kumimoji="1" lang="ja-JP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44208" y="2996952"/>
            <a:ext cx="24479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latin typeface="+mj-ea"/>
                <a:ea typeface="+mj-ea"/>
              </a:rPr>
              <a:t>1</a:t>
            </a:r>
            <a:r>
              <a:rPr lang="ja-JP" altLang="en-US" sz="2800" b="1" dirty="0">
                <a:latin typeface="+mj-ea"/>
                <a:ea typeface="+mj-ea"/>
              </a:rPr>
              <a:t>型色覚異常強度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2800" dirty="0">
              <a:latin typeface="+mj-ea"/>
              <a:ea typeface="+mj-ea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latin typeface="+mj-ea"/>
                <a:ea typeface="+mj-ea"/>
              </a:rPr>
              <a:t>2</a:t>
            </a:r>
            <a:r>
              <a:rPr lang="ja-JP" altLang="en-US" sz="2800" b="1" dirty="0" smtClean="0">
                <a:latin typeface="+mj-ea"/>
                <a:ea typeface="+mj-ea"/>
              </a:rPr>
              <a:t>型</a:t>
            </a:r>
            <a:r>
              <a:rPr lang="ja-JP" altLang="en-US" sz="2800" b="1" dirty="0">
                <a:latin typeface="+mj-ea"/>
                <a:ea typeface="+mj-ea"/>
              </a:rPr>
              <a:t>色覚</a:t>
            </a:r>
            <a:r>
              <a:rPr lang="ja-JP" altLang="en-US" sz="2800" b="1" dirty="0" smtClean="0">
                <a:latin typeface="+mj-ea"/>
                <a:ea typeface="+mj-ea"/>
              </a:rPr>
              <a:t>異常</a:t>
            </a:r>
            <a:r>
              <a:rPr lang="ja-JP" altLang="en-US" sz="2800" b="1" dirty="0">
                <a:latin typeface="+mj-ea"/>
                <a:ea typeface="+mj-ea"/>
              </a:rPr>
              <a:t>強度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5831632" y="6150114"/>
            <a:ext cx="3312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シミュレーションソフトに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よる強度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色覚異常の見え方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>
          <a:xfrm>
            <a:off x="7239000" y="5805264"/>
            <a:ext cx="1905000" cy="457200"/>
          </a:xfrm>
        </p:spPr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 sz="28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Taro\Desktop\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559425" cy="2109788"/>
          </a:xfrm>
          <a:prstGeom prst="rect">
            <a:avLst/>
          </a:prstGeom>
          <a:noFill/>
        </p:spPr>
      </p:pic>
      <p:pic>
        <p:nvPicPr>
          <p:cNvPr id="4099" name="Picture 3" descr="C:\Users\Taro\Desktop\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5559425" cy="2109788"/>
          </a:xfrm>
          <a:prstGeom prst="rect">
            <a:avLst/>
          </a:prstGeom>
          <a:noFill/>
        </p:spPr>
      </p:pic>
      <p:pic>
        <p:nvPicPr>
          <p:cNvPr id="4100" name="Picture 4" descr="C:\Users\Taro\Desktop\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728" y="4653136"/>
            <a:ext cx="5486400" cy="2078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816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Taro\Desktop\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0"/>
            <a:ext cx="3816350" cy="68580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79912" y="3140968"/>
            <a:ext cx="17432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latin typeface="+mj-ea"/>
                <a:ea typeface="+mj-ea"/>
              </a:rPr>
              <a:t>1</a:t>
            </a:r>
            <a:r>
              <a:rPr lang="ja-JP" altLang="en-US" sz="2800" b="1" dirty="0" smtClean="0">
                <a:latin typeface="+mj-ea"/>
                <a:ea typeface="+mj-ea"/>
              </a:rPr>
              <a:t>型</a:t>
            </a:r>
            <a:r>
              <a:rPr lang="en-US" altLang="ja-JP" sz="2800" b="1" dirty="0" smtClean="0">
                <a:latin typeface="+mj-ea"/>
                <a:ea typeface="+mj-ea"/>
              </a:rPr>
              <a:t>2</a:t>
            </a:r>
            <a:r>
              <a:rPr lang="ja-JP" altLang="en-US" sz="2800" b="1" dirty="0">
                <a:latin typeface="+mj-ea"/>
                <a:ea typeface="+mj-ea"/>
              </a:rPr>
              <a:t>色覚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ja-JP" sz="2800" dirty="0" smtClean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2800" dirty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latin typeface="+mj-ea"/>
                <a:ea typeface="+mj-ea"/>
              </a:rPr>
              <a:t>2</a:t>
            </a:r>
            <a:r>
              <a:rPr lang="ja-JP" altLang="en-US" sz="2800" b="1" dirty="0" smtClean="0">
                <a:latin typeface="+mj-ea"/>
                <a:ea typeface="+mj-ea"/>
              </a:rPr>
              <a:t>型</a:t>
            </a:r>
            <a:r>
              <a:rPr lang="en-US" altLang="ja-JP" sz="2800" b="1" dirty="0" smtClean="0">
                <a:latin typeface="+mj-ea"/>
                <a:ea typeface="+mj-ea"/>
              </a:rPr>
              <a:t>2</a:t>
            </a:r>
            <a:r>
              <a:rPr lang="ja-JP" altLang="en-US" sz="2800" b="1" dirty="0" smtClean="0">
                <a:latin typeface="+mj-ea"/>
                <a:ea typeface="+mj-ea"/>
              </a:rPr>
              <a:t>色覚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11" name="正方形/長方形 1"/>
          <p:cNvSpPr>
            <a:spLocks noChangeArrowheads="1"/>
          </p:cNvSpPr>
          <p:nvPr/>
        </p:nvSpPr>
        <p:spPr bwMode="auto">
          <a:xfrm>
            <a:off x="3995936" y="1124744"/>
            <a:ext cx="12961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シミュレーションソフトによる強度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色覚異常の見え方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FFFF00"/>
                </a:solidFill>
                <a:latin typeface="+mj-ea"/>
                <a:ea typeface="+mj-ea"/>
              </a:rPr>
              <a:pPr>
                <a:defRPr/>
              </a:pPr>
              <a:t>5</a:t>
            </a:fld>
            <a:endParaRPr lang="en-US" altLang="ja-JP" sz="2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5122" name="Picture 2" descr="C:\Users\Taro\Desktop\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1"/>
            <a:ext cx="3870325" cy="687070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59832" y="0"/>
            <a:ext cx="3059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kern="0" dirty="0"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信号機</a:t>
            </a:r>
            <a:endParaRPr kumimoji="1" lang="ja-JP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0" y="6334780"/>
            <a:ext cx="284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1400" dirty="0" smtClean="0">
                <a:solidFill>
                  <a:srgbClr val="66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シミュレーションソフトによる強度</a:t>
            </a:r>
            <a:r>
              <a:rPr lang="ja-JP" altLang="en-US" sz="1400" dirty="0">
                <a:solidFill>
                  <a:srgbClr val="66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色覚異常の見え方</a:t>
            </a:r>
          </a:p>
        </p:txBody>
      </p:sp>
    </p:spTree>
    <p:extLst>
      <p:ext uri="{BB962C8B-B14F-4D97-AF65-F5344CB8AC3E}">
        <p14:creationId xmlns="" xmlns:p14="http://schemas.microsoft.com/office/powerpoint/2010/main" val="486797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aro\Desktop\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187" y="0"/>
            <a:ext cx="3870325" cy="68707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920" y="0"/>
            <a:ext cx="158417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noProof="0" dirty="0" smtClean="0"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テール</a:t>
            </a:r>
            <a:r>
              <a:rPr lang="en-US" altLang="ja-JP" sz="3600" kern="0" noProof="0" dirty="0" smtClean="0"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/>
            </a:r>
            <a:br>
              <a:rPr lang="en-US" altLang="ja-JP" sz="3600" kern="0" noProof="0" dirty="0" smtClean="0">
                <a:latin typeface="HGP創英角ｺﾞｼｯｸUB" pitchFamily="50" charset="-128"/>
                <a:ea typeface="HGP創英角ｺﾞｼｯｸUB" pitchFamily="50" charset="-128"/>
                <a:cs typeface="+mj-cs"/>
              </a:rPr>
            </a:br>
            <a:r>
              <a:rPr lang="ja-JP" altLang="en-US" sz="3600" kern="0" noProof="0" dirty="0" smtClean="0"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ランプ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5292080" y="6334780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14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シミュレーションソフトによる強度</a:t>
            </a:r>
            <a:r>
              <a:rPr lang="ja-JP" altLang="en-US" sz="140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色覚異常の見え方</a:t>
            </a:r>
          </a:p>
        </p:txBody>
      </p:sp>
      <p:sp>
        <p:nvSpPr>
          <p:cNvPr id="11" name="正方形/長方形 1"/>
          <p:cNvSpPr>
            <a:spLocks noChangeArrowheads="1"/>
          </p:cNvSpPr>
          <p:nvPr/>
        </p:nvSpPr>
        <p:spPr bwMode="auto">
          <a:xfrm>
            <a:off x="3851920" y="1196752"/>
            <a:ext cx="14401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None/>
            </a:pP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渋滞の始まりのタイミングにほぼすべての車がブレーキを踏んだところ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2030-EBCA-4CE0-A836-503EC8CEB99A}" type="slidenum">
              <a:rPr lang="en-US" altLang="ja-JP" sz="2800" smtClean="0">
                <a:solidFill>
                  <a:srgbClr val="FFFF00"/>
                </a:solidFill>
                <a:latin typeface="+mn-ea"/>
                <a:ea typeface="+mn-ea"/>
              </a:rPr>
              <a:pPr>
                <a:defRPr/>
              </a:pPr>
              <a:t>6</a:t>
            </a:fld>
            <a:endParaRPr lang="en-US" altLang="ja-JP" sz="28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pic>
        <p:nvPicPr>
          <p:cNvPr id="3074" name="Picture 2" descr="C:\Users\Taro\Desktop\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3876675" cy="68707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79912" y="3212976"/>
            <a:ext cx="17432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latin typeface="+mj-ea"/>
                <a:ea typeface="+mj-ea"/>
              </a:rPr>
              <a:t>1</a:t>
            </a:r>
            <a:r>
              <a:rPr lang="ja-JP" altLang="en-US" sz="2800" b="1" dirty="0" smtClean="0">
                <a:latin typeface="+mj-ea"/>
                <a:ea typeface="+mj-ea"/>
              </a:rPr>
              <a:t>型</a:t>
            </a:r>
            <a:r>
              <a:rPr lang="en-US" altLang="ja-JP" sz="2800" b="1" dirty="0" smtClean="0">
                <a:latin typeface="+mj-ea"/>
                <a:ea typeface="+mj-ea"/>
              </a:rPr>
              <a:t>2</a:t>
            </a:r>
            <a:r>
              <a:rPr lang="ja-JP" altLang="en-US" sz="2800" b="1" dirty="0" smtClean="0">
                <a:latin typeface="+mj-ea"/>
                <a:ea typeface="+mj-ea"/>
              </a:rPr>
              <a:t>色覚</a:t>
            </a:r>
            <a:endParaRPr lang="en-US" altLang="ja-JP" sz="2800" b="1" dirty="0" smtClean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2800" dirty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ja-JP" sz="2800" b="1" dirty="0" smtClean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 smtClean="0">
                <a:latin typeface="+mj-ea"/>
                <a:ea typeface="+mj-ea"/>
              </a:rPr>
              <a:t>2</a:t>
            </a:r>
            <a:r>
              <a:rPr lang="ja-JP" altLang="en-US" sz="2800" b="1" dirty="0" smtClean="0">
                <a:latin typeface="+mj-ea"/>
                <a:ea typeface="+mj-ea"/>
              </a:rPr>
              <a:t>型</a:t>
            </a:r>
            <a:r>
              <a:rPr lang="en-US" altLang="ja-JP" sz="2800" b="1" dirty="0" smtClean="0">
                <a:latin typeface="+mj-ea"/>
                <a:ea typeface="+mj-ea"/>
              </a:rPr>
              <a:t>2</a:t>
            </a:r>
            <a:r>
              <a:rPr lang="ja-JP" altLang="en-US" sz="2800" b="1" dirty="0" smtClean="0">
                <a:latin typeface="+mj-ea"/>
                <a:ea typeface="+mj-ea"/>
              </a:rPr>
              <a:t>色覚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21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074" name="Picture 2" descr="C:\Users\TS\Documents\色覚追加分\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3573462" cy="529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S\Documents\色覚追加分\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2" y="1587896"/>
            <a:ext cx="2835275" cy="529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テキスト ボックス 5"/>
          <p:cNvSpPr txBox="1">
            <a:spLocks noChangeArrowheads="1"/>
          </p:cNvSpPr>
          <p:nvPr/>
        </p:nvSpPr>
        <p:spPr bwMode="auto">
          <a:xfrm>
            <a:off x="3983038" y="1568450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/>
              <a:t>１型２色覚</a:t>
            </a:r>
            <a:endParaRPr lang="en-US" altLang="ja-JP" b="1"/>
          </a:p>
        </p:txBody>
      </p:sp>
      <p:pic>
        <p:nvPicPr>
          <p:cNvPr id="3076" name="Picture 4" descr="C:\Users\TS\Documents\色覚追加分\1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0"/>
            <a:ext cx="2700338" cy="5291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テキスト ボックス 6"/>
          <p:cNvSpPr txBox="1">
            <a:spLocks noChangeArrowheads="1"/>
          </p:cNvSpPr>
          <p:nvPr/>
        </p:nvSpPr>
        <p:spPr bwMode="auto">
          <a:xfrm>
            <a:off x="6748463" y="0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２型２色覚</a:t>
            </a:r>
            <a:endParaRPr lang="en-US" altLang="ja-JP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AAFC6-0B6C-456E-BD54-028BE41EAD3D}" type="slidenum">
              <a:rPr lang="en-US" altLang="ja-JP" sz="2800" smtClean="0">
                <a:solidFill>
                  <a:srgbClr val="FFFF00"/>
                </a:solidFill>
                <a:latin typeface="+mj-ea"/>
                <a:ea typeface="+mj-ea"/>
              </a:rPr>
              <a:pPr>
                <a:defRPr/>
              </a:pPr>
              <a:t>7</a:t>
            </a:fld>
            <a:endParaRPr lang="en-US" altLang="ja-JP" sz="2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732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50" name="Picture 2" descr="C:\Users\TS\Documents\色覚追加分\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46"/>
            <a:ext cx="3670300" cy="5389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\Documents\色覚追加分\2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68437"/>
            <a:ext cx="2828925" cy="5389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テキスト ボックス 7"/>
          <p:cNvSpPr txBox="1">
            <a:spLocks noChangeArrowheads="1"/>
          </p:cNvSpPr>
          <p:nvPr/>
        </p:nvSpPr>
        <p:spPr bwMode="auto">
          <a:xfrm>
            <a:off x="4024313" y="1466850"/>
            <a:ext cx="201612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１型２色覚</a:t>
            </a:r>
            <a:endParaRPr lang="en-US" altLang="ja-JP" b="1" dirty="0"/>
          </a:p>
        </p:txBody>
      </p:sp>
      <p:pic>
        <p:nvPicPr>
          <p:cNvPr id="2052" name="Picture 4" descr="C:\Users\TS\Documents\色覚追加分\2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6350"/>
            <a:ext cx="2670175" cy="5389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テキスト ボックス 8"/>
          <p:cNvSpPr txBox="1">
            <a:spLocks noChangeArrowheads="1"/>
          </p:cNvSpPr>
          <p:nvPr/>
        </p:nvSpPr>
        <p:spPr bwMode="auto">
          <a:xfrm>
            <a:off x="6775450" y="6350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/>
              <a:t>２型２色覚</a:t>
            </a:r>
            <a:endParaRPr lang="en-US" altLang="ja-JP" b="1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AAFC6-0B6C-456E-BD54-028BE41EAD3D}" type="slidenum">
              <a:rPr lang="en-US" altLang="ja-JP" sz="2800" smtClean="0">
                <a:solidFill>
                  <a:srgbClr val="FFFF00"/>
                </a:solidFill>
                <a:latin typeface="+mj-ea"/>
                <a:ea typeface="+mj-ea"/>
              </a:rPr>
              <a:pPr>
                <a:defRPr/>
              </a:pPr>
              <a:t>8</a:t>
            </a:fld>
            <a:endParaRPr lang="en-US" altLang="ja-JP" sz="2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241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029" name="Picture 5" descr="C:\Users\TS\Documents\色覚追加分\3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67" y="-19463"/>
            <a:ext cx="4078288" cy="234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S\Documents\色覚追加分\3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67" y="2335213"/>
            <a:ext cx="4102100" cy="2309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S\Documents\色覚追加分\3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67" y="4605575"/>
            <a:ext cx="4102100" cy="229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S\Documents\色覚追加分\3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-3795"/>
            <a:ext cx="4443412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\Documents\色覚追加分\3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2335213"/>
            <a:ext cx="4419600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S\Documents\色覚追加分\3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4640263"/>
            <a:ext cx="4419600" cy="227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テキスト ボックス 7"/>
          <p:cNvSpPr txBox="1">
            <a:spLocks noChangeArrowheads="1"/>
          </p:cNvSpPr>
          <p:nvPr/>
        </p:nvSpPr>
        <p:spPr bwMode="auto">
          <a:xfrm>
            <a:off x="-4763" y="2354263"/>
            <a:ext cx="1304926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１型２色覚</a:t>
            </a:r>
            <a:endParaRPr lang="en-US" altLang="ja-JP" sz="1800" b="1"/>
          </a:p>
        </p:txBody>
      </p:sp>
      <p:sp>
        <p:nvSpPr>
          <p:cNvPr id="9226" name="テキスト ボックス 7"/>
          <p:cNvSpPr txBox="1">
            <a:spLocks noChangeArrowheads="1"/>
          </p:cNvSpPr>
          <p:nvPr/>
        </p:nvSpPr>
        <p:spPr bwMode="auto">
          <a:xfrm>
            <a:off x="-4763" y="4640263"/>
            <a:ext cx="1304926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２型２色覚</a:t>
            </a:r>
            <a:endParaRPr lang="en-US" altLang="ja-JP" sz="1800" b="1"/>
          </a:p>
        </p:txBody>
      </p:sp>
      <p:sp>
        <p:nvSpPr>
          <p:cNvPr id="9227" name="テキスト ボックス 7"/>
          <p:cNvSpPr txBox="1">
            <a:spLocks noChangeArrowheads="1"/>
          </p:cNvSpPr>
          <p:nvPr/>
        </p:nvSpPr>
        <p:spPr bwMode="auto">
          <a:xfrm>
            <a:off x="5064125" y="2317750"/>
            <a:ext cx="13049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１型２色覚</a:t>
            </a:r>
            <a:endParaRPr lang="en-US" altLang="ja-JP" sz="1800" b="1"/>
          </a:p>
        </p:txBody>
      </p:sp>
      <p:sp>
        <p:nvSpPr>
          <p:cNvPr id="9228" name="テキスト ボックス 7"/>
          <p:cNvSpPr txBox="1">
            <a:spLocks noChangeArrowheads="1"/>
          </p:cNvSpPr>
          <p:nvPr/>
        </p:nvSpPr>
        <p:spPr bwMode="auto">
          <a:xfrm>
            <a:off x="5084763" y="4605338"/>
            <a:ext cx="1304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２型２色覚</a:t>
            </a:r>
            <a:endParaRPr lang="en-US" altLang="ja-JP" sz="1800" b="1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AAFC6-0B6C-456E-BD54-028BE41EAD3D}" type="slidenum">
              <a:rPr lang="en-US" altLang="ja-JP" sz="2800" smtClean="0">
                <a:solidFill>
                  <a:srgbClr val="FFFF00"/>
                </a:solidFill>
                <a:latin typeface="+mj-ea"/>
                <a:ea typeface="+mj-ea"/>
              </a:rPr>
              <a:pPr>
                <a:defRPr/>
              </a:pPr>
              <a:t>9</a:t>
            </a:fld>
            <a:endParaRPr lang="en-US" altLang="ja-JP" sz="2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85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53537</TotalTime>
  <Words>1254</Words>
  <Application>Microsoft Office PowerPoint</Application>
  <PresentationFormat>画面に合わせる (4:3)</PresentationFormat>
  <Paragraphs>381</Paragraphs>
  <Slides>26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8_標準デザイン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</vt:vector>
  </TitlesOfParts>
  <Company>とつか眼科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戸塚伸吉</dc:creator>
  <cp:lastModifiedBy>Nobuyoshi Totsuka</cp:lastModifiedBy>
  <cp:revision>2872</cp:revision>
  <dcterms:created xsi:type="dcterms:W3CDTF">2003-08-07T15:47:03Z</dcterms:created>
  <dcterms:modified xsi:type="dcterms:W3CDTF">2015-09-06T22:54:23Z</dcterms:modified>
</cp:coreProperties>
</file>